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35"/>
  </p:notesMasterIdLst>
  <p:sldIdLst>
    <p:sldId id="256"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Lst>
  <p:sldSz cx="7772400" cy="10058400"/>
  <p:notesSz cx="6858000" cy="9144000"/>
  <p:embeddedFontLst>
    <p:embeddedFont>
      <p:font typeface="Helvetica Neue" panose="020B0600000101010101"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Open Sans Light" panose="020B0306030504020204" pitchFamily="34" charset="0"/>
      <p:regular r:id="rId44"/>
      <p:bold r:id="rId45"/>
      <p:italic r:id="rId46"/>
      <p:boldItalic r:id="rId47"/>
    </p:embeddedFont>
    <p:embeddedFont>
      <p:font typeface="Source Code Pro" panose="020B0509030403020204" pitchFamily="49"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109" d="100"/>
          <a:sy n="109" d="100"/>
        </p:scale>
        <p:origin x="46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8d8c850c25_0_9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8d8c850c2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d8c850c25_0_12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d8c850c25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8c850c25_0_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8c850c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28c705c4_0_7: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g8c28c705c4_0_7: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8c28c705c4_0_1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8c28c705c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8d8c850c25_0_130: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8d8c850c25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8c49221f98_6_21: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8c49221f9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c49221f98_6_26:notes"/>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c49221f9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64b864f3db_0_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64b864f3db_0_6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8d8c850c25_0_33: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8c28c705c4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8c28c70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8d8c850c25_0_8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8d8c850c2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s://drive.google.com/file/d/1YdBZPpaIQvnD9NbgkeLMb5PeFtnhGGRP/view?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049275" y="8353850"/>
            <a:ext cx="1375200" cy="1375200"/>
          </a:xfrm>
          <a:prstGeom prst="rect">
            <a:avLst/>
          </a:prstGeom>
          <a:noFill/>
          <a:ln>
            <a:noFill/>
          </a:ln>
        </p:spPr>
      </p:pic>
      <p:pic>
        <p:nvPicPr>
          <p:cNvPr id="178" name="Google Shape;178;p51"/>
          <p:cNvPicPr preferRelativeResize="0"/>
          <p:nvPr/>
        </p:nvPicPr>
        <p:blipFill>
          <a:blip r:embed="rId4">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a:solidFill>
                  <a:srgbClr val="FFFFFF"/>
                </a:solidFill>
              </a:rPr>
              <a:t>Tech ABC Corp - HR Database</a:t>
            </a:r>
            <a:endParaRPr sz="4000">
              <a:solidFill>
                <a:srgbClr val="FFFFFF"/>
              </a:solidFill>
            </a:endParaRPr>
          </a:p>
          <a:p>
            <a:pPr marL="0" lvl="0" indent="0" algn="l" rtl="0">
              <a:spcBef>
                <a:spcPts val="0"/>
              </a:spcBef>
              <a:spcAft>
                <a:spcPts val="0"/>
              </a:spcAft>
              <a:buNone/>
            </a:pPr>
            <a:endParaRPr/>
          </a:p>
        </p:txBody>
      </p:sp>
      <p:sp>
        <p:nvSpPr>
          <p:cNvPr id="180" name="Google Shape;180;p51"/>
          <p:cNvSpPr txBox="1">
            <a:spLocks noGrp="1"/>
          </p:cNvSpPr>
          <p:nvPr>
            <p:ph type="title" idx="4294967295"/>
          </p:nvPr>
        </p:nvSpPr>
        <p:spPr>
          <a:xfrm>
            <a:off x="264945" y="107454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500" dirty="0">
                <a:solidFill>
                  <a:srgbClr val="FFFFFF"/>
                </a:solidFill>
              </a:rPr>
              <a:t>Yoonseong Jung, Nov. 1, 2021</a:t>
            </a:r>
            <a:endParaRPr sz="25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6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2: Relational Database Design</a:t>
            </a:r>
            <a:endParaRPr/>
          </a:p>
        </p:txBody>
      </p:sp>
      <p:sp>
        <p:nvSpPr>
          <p:cNvPr id="243" name="Google Shape;243;p61"/>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r>
              <a:rPr lang="en" sz="1200" dirty="0">
                <a:solidFill>
                  <a:srgbClr val="525C65"/>
                </a:solidFill>
                <a:highlight>
                  <a:srgbClr val="FFFFFF"/>
                </a:highlight>
                <a:latin typeface="Open Sans"/>
                <a:ea typeface="Open Sans"/>
                <a:cs typeface="Open Sans"/>
                <a:sym typeface="Open Sans"/>
              </a:rPr>
              <a:t>This step is where you will go through the process of designing a new database for Tech ABC Corp's HR department. Using the </a:t>
            </a:r>
            <a:r>
              <a:rPr lang="en" sz="1200" u="sng" dirty="0">
                <a:solidFill>
                  <a:schemeClr val="hlink"/>
                </a:solidFill>
                <a:highlight>
                  <a:srgbClr val="FFFFFF"/>
                </a:highlight>
                <a:latin typeface="Open Sans"/>
                <a:ea typeface="Open Sans"/>
                <a:cs typeface="Open Sans"/>
                <a:sym typeface="Open Sans"/>
                <a:hlinkClick r:id="rId3"/>
              </a:rPr>
              <a:t>dataset</a:t>
            </a:r>
            <a:r>
              <a:rPr lang="en" sz="1200" dirty="0">
                <a:solidFill>
                  <a:srgbClr val="525C65"/>
                </a:solidFill>
                <a:highlight>
                  <a:srgbClr val="FFFFFF"/>
                </a:highlight>
                <a:latin typeface="Open Sans"/>
                <a:ea typeface="Open Sans"/>
                <a:cs typeface="Open Sans"/>
                <a:sym typeface="Open Sans"/>
              </a:rPr>
              <a:t> provided, along with the requirements gathered in step one, you are going to develop a relational database set to the 3NF.</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200" dirty="0">
                <a:solidFill>
                  <a:srgbClr val="525C65"/>
                </a:solidFill>
                <a:highlight>
                  <a:srgbClr val="FFFFFF"/>
                </a:highlight>
                <a:latin typeface="Open Sans"/>
                <a:ea typeface="Open Sans"/>
                <a:cs typeface="Open Sans"/>
                <a:sym typeface="Open Sans"/>
              </a:rPr>
              <a:t>Using Lucidchart, you will create 3 entity relationship diagrams (ERDs) to show how you developed the final design for your data.</a:t>
            </a: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endParaRPr sz="12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1200" dirty="0">
                <a:solidFill>
                  <a:srgbClr val="525C65"/>
                </a:solidFill>
                <a:highlight>
                  <a:srgbClr val="FFFFFF"/>
                </a:highlight>
                <a:latin typeface="Open Sans"/>
                <a:ea typeface="Open Sans"/>
                <a:cs typeface="Open Sans"/>
                <a:sym typeface="Open Sans"/>
              </a:rPr>
              <a:t>You will submit a screenshot for each of the 3 ERDs you create. You will find detailed instructions for developing each of the ERDs over the next several pages.</a:t>
            </a:r>
            <a:endParaRPr sz="1200" dirty="0">
              <a:solidFill>
                <a:srgbClr val="525C65"/>
              </a:solidFill>
              <a:highlight>
                <a:srgbClr val="FFFFFF"/>
              </a:highlight>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Conceptual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000" dirty="0">
                <a:solidFill>
                  <a:srgbClr val="525C65"/>
                </a:solidFill>
                <a:highlight>
                  <a:srgbClr val="FFFFFF"/>
                </a:highlight>
                <a:latin typeface="Open Sans"/>
                <a:ea typeface="Open Sans"/>
                <a:cs typeface="Open Sans"/>
                <a:sym typeface="Open Sans"/>
              </a:rPr>
              <a:t>This is the most general level of data modeling. At the conceptual level, you should be thinking about creating entities that represent business objects for the database. Think broadly here. Attributes (or column names) are not required at this point, but relationship lines are required (although Crow's foot notation is not needed at this level). Create at least three entities for this model; thinking about the 3NF will aid you in deciding the type of entities to create.</a:t>
            </a:r>
            <a:endParaRPr sz="10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000" dirty="0">
                <a:solidFill>
                  <a:srgbClr val="525C65"/>
                </a:solidFill>
                <a:highlight>
                  <a:srgbClr val="FFFFFF"/>
                </a:highlight>
                <a:latin typeface="Open Sans"/>
                <a:ea typeface="Open Sans"/>
                <a:cs typeface="Open Sans"/>
                <a:sym typeface="Open Sans"/>
              </a:rPr>
              <a:t>Use Lucidchart’s built-in template for DBMS ER Diagram UML.</a:t>
            </a:r>
            <a:endParaRPr sz="10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None/>
            </a:pPr>
            <a:endParaRPr sz="12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Clr>
                <a:schemeClr val="dk1"/>
              </a:buClr>
              <a:buSzPts val="1100"/>
              <a:buFont typeface="Arial"/>
              <a:buNone/>
            </a:pPr>
            <a:endParaRPr sz="1900" dirty="0"/>
          </a:p>
        </p:txBody>
      </p:sp>
      <p:pic>
        <p:nvPicPr>
          <p:cNvPr id="3" name="그림 2">
            <a:extLst>
              <a:ext uri="{FF2B5EF4-FFF2-40B4-BE49-F238E27FC236}">
                <a16:creationId xmlns:a16="http://schemas.microsoft.com/office/drawing/2014/main" id="{7A938965-A4EC-4538-8F38-EAB4EF20B5D5}"/>
              </a:ext>
            </a:extLst>
          </p:cNvPr>
          <p:cNvPicPr>
            <a:picLocks noChangeAspect="1"/>
          </p:cNvPicPr>
          <p:nvPr/>
        </p:nvPicPr>
        <p:blipFill>
          <a:blip r:embed="rId3"/>
          <a:stretch>
            <a:fillRect/>
          </a:stretch>
        </p:blipFill>
        <p:spPr>
          <a:xfrm>
            <a:off x="0" y="4552028"/>
            <a:ext cx="7772400" cy="299415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56" name="Google Shape;256;p63"/>
          <p:cNvSpPr txBox="1">
            <a:spLocks noGrp="1"/>
          </p:cNvSpPr>
          <p:nvPr>
            <p:ph type="body" idx="1"/>
          </p:nvPr>
        </p:nvSpPr>
        <p:spPr>
          <a:xfrm>
            <a:off x="264945" y="1840485"/>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Logical</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000" dirty="0">
                <a:solidFill>
                  <a:srgbClr val="525C65"/>
                </a:solidFill>
                <a:highlight>
                  <a:srgbClr val="FFFFFF"/>
                </a:highlight>
                <a:latin typeface="Open Sans"/>
                <a:ea typeface="Open Sans"/>
                <a:cs typeface="Open Sans"/>
                <a:sym typeface="Open Sans"/>
              </a:rPr>
              <a:t>The logical model is the next level of refinement from the conceptual ERD. At this point, you should have normalized the data to the 3NF. Attributes should also be listed now in the ERD. You can still use human-friendly entity and attribute names in the logical model, and while relationship lines are required, Crow's foot notation is still not needed at this point.</a:t>
            </a:r>
            <a:endParaRPr sz="10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None/>
            </a:pPr>
            <a:r>
              <a:rPr lang="en" sz="1000" dirty="0">
                <a:solidFill>
                  <a:srgbClr val="525C65"/>
                </a:solidFill>
                <a:highlight>
                  <a:srgbClr val="FFFFFF"/>
                </a:highlight>
                <a:latin typeface="Open Sans"/>
                <a:ea typeface="Open Sans"/>
                <a:cs typeface="Open Sans"/>
                <a:sym typeface="Open Sans"/>
              </a:rPr>
              <a:t>Use Lucidchart’s built-in template for DBMS ER Diagram UML.</a:t>
            </a:r>
          </a:p>
          <a:p>
            <a:pPr marL="0" lvl="0" indent="0" algn="l" rtl="0">
              <a:lnSpc>
                <a:spcPct val="170000"/>
              </a:lnSpc>
              <a:spcBef>
                <a:spcPts val="11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1600"/>
              </a:spcAft>
              <a:buNone/>
            </a:pPr>
            <a:endParaRPr sz="1900" dirty="0"/>
          </a:p>
        </p:txBody>
      </p:sp>
      <p:pic>
        <p:nvPicPr>
          <p:cNvPr id="3" name="그림 2">
            <a:extLst>
              <a:ext uri="{FF2B5EF4-FFF2-40B4-BE49-F238E27FC236}">
                <a16:creationId xmlns:a16="http://schemas.microsoft.com/office/drawing/2014/main" id="{B634F7F8-9AB1-4172-9E03-0E341EDF4EED}"/>
              </a:ext>
            </a:extLst>
          </p:cNvPr>
          <p:cNvPicPr>
            <a:picLocks noChangeAspect="1"/>
          </p:cNvPicPr>
          <p:nvPr/>
        </p:nvPicPr>
        <p:blipFill>
          <a:blip r:embed="rId3"/>
          <a:stretch>
            <a:fillRect/>
          </a:stretch>
        </p:blipFill>
        <p:spPr>
          <a:xfrm>
            <a:off x="1162674" y="4018084"/>
            <a:ext cx="5447052" cy="58670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ERD</a:t>
            </a:r>
            <a:endParaRPr/>
          </a:p>
        </p:txBody>
      </p:sp>
      <p:sp>
        <p:nvSpPr>
          <p:cNvPr id="263" name="Google Shape;263;p64"/>
          <p:cNvSpPr txBox="1">
            <a:spLocks noGrp="1"/>
          </p:cNvSpPr>
          <p:nvPr>
            <p:ph type="body" idx="1"/>
          </p:nvPr>
        </p:nvSpPr>
        <p:spPr>
          <a:xfrm>
            <a:off x="264900" y="1796743"/>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Physical</a:t>
            </a:r>
            <a:endParaRPr sz="1900" b="1" dirty="0">
              <a:latin typeface="Open Sans"/>
              <a:ea typeface="Open Sans"/>
              <a:cs typeface="Open Sans"/>
              <a:sym typeface="Open Sans"/>
            </a:endParaRPr>
          </a:p>
          <a:p>
            <a:pPr marL="457200" lvl="0" indent="0" algn="l" rtl="0">
              <a:lnSpc>
                <a:spcPct val="170000"/>
              </a:lnSpc>
              <a:spcBef>
                <a:spcPts val="1600"/>
              </a:spcBef>
              <a:spcAft>
                <a:spcPts val="0"/>
              </a:spcAft>
              <a:buNone/>
            </a:pPr>
            <a:r>
              <a:rPr lang="en" sz="1000" dirty="0">
                <a:solidFill>
                  <a:srgbClr val="525C65"/>
                </a:solidFill>
                <a:highlight>
                  <a:srgbClr val="FFFFFF"/>
                </a:highlight>
                <a:latin typeface="Open Sans"/>
                <a:ea typeface="Open Sans"/>
                <a:cs typeface="Open Sans"/>
                <a:sym typeface="Open Sans"/>
              </a:rPr>
              <a:t>The physical model is what will be built in the database. Each entity should represent a database table, complete with column names and data types. Primary keys and foreign keys should also be represented here. Primary keys should be in bold type with the (PK) designation following the field name. Foreign keys should be in normal type face, but have the designation (FK) after the column name. Finally, in the physical model, Crow's foot notation is important.</a:t>
            </a:r>
            <a:endParaRPr sz="1000" dirty="0">
              <a:solidFill>
                <a:srgbClr val="525C65"/>
              </a:solidFill>
              <a:highlight>
                <a:schemeClr val="lt1"/>
              </a:highlight>
              <a:latin typeface="Open Sans"/>
              <a:ea typeface="Open Sans"/>
              <a:cs typeface="Open Sans"/>
              <a:sym typeface="Open Sans"/>
            </a:endParaRPr>
          </a:p>
          <a:p>
            <a:pPr marL="457200" lvl="0" indent="0" algn="l" rtl="0">
              <a:spcBef>
                <a:spcPts val="0"/>
              </a:spcBef>
              <a:spcAft>
                <a:spcPts val="1600"/>
              </a:spcAft>
              <a:buNone/>
            </a:pPr>
            <a:endParaRPr sz="1500" dirty="0">
              <a:solidFill>
                <a:srgbClr val="525C65"/>
              </a:solidFill>
              <a:highlight>
                <a:srgbClr val="FFFFFF"/>
              </a:highlight>
              <a:latin typeface="Open Sans"/>
              <a:ea typeface="Open Sans"/>
              <a:cs typeface="Open Sans"/>
              <a:sym typeface="Open Sans"/>
            </a:endParaRPr>
          </a:p>
        </p:txBody>
      </p:sp>
      <p:pic>
        <p:nvPicPr>
          <p:cNvPr id="3" name="그림 2">
            <a:extLst>
              <a:ext uri="{FF2B5EF4-FFF2-40B4-BE49-F238E27FC236}">
                <a16:creationId xmlns:a16="http://schemas.microsoft.com/office/drawing/2014/main" id="{03A548F3-6EDB-4CFD-82D1-DFEC5ED092B7}"/>
              </a:ext>
            </a:extLst>
          </p:cNvPr>
          <p:cNvPicPr>
            <a:picLocks noChangeAspect="1"/>
          </p:cNvPicPr>
          <p:nvPr/>
        </p:nvPicPr>
        <p:blipFill>
          <a:blip r:embed="rId3"/>
          <a:stretch>
            <a:fillRect/>
          </a:stretch>
        </p:blipFill>
        <p:spPr>
          <a:xfrm>
            <a:off x="172422" y="3851031"/>
            <a:ext cx="7427555" cy="609306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3: Create A Physical Database</a:t>
            </a:r>
            <a:endParaRPr/>
          </a:p>
        </p:txBody>
      </p:sp>
      <p:sp>
        <p:nvSpPr>
          <p:cNvPr id="276" name="Google Shape;276;p66"/>
          <p:cNvSpPr txBox="1">
            <a:spLocks noGrp="1"/>
          </p:cNvSpPr>
          <p:nvPr>
            <p:ph type="body" idx="1"/>
          </p:nvPr>
        </p:nvSpPr>
        <p:spPr>
          <a:xfrm>
            <a:off x="264895" y="2381604"/>
            <a:ext cx="7242600" cy="6239700"/>
          </a:xfrm>
          <a:prstGeom prst="rect">
            <a:avLst/>
          </a:prstGeom>
        </p:spPr>
        <p:txBody>
          <a:bodyPr spcFirstLastPara="1" wrap="square" lIns="91425" tIns="91425" rIns="91425" bIns="91425" anchor="t" anchorCtr="0">
            <a:noAutofit/>
          </a:bodyPr>
          <a:lstStyle/>
          <a:p>
            <a:pPr marL="241300" marR="241300" lvl="0" indent="0" algn="l" rtl="0">
              <a:lnSpc>
                <a:spcPct val="100000"/>
              </a:lnSpc>
              <a:spcBef>
                <a:spcPts val="0"/>
              </a:spcBef>
              <a:spcAft>
                <a:spcPts val="0"/>
              </a:spcAft>
              <a:buClr>
                <a:schemeClr val="dk1"/>
              </a:buClr>
              <a:buSzPts val="1100"/>
              <a:buFont typeface="Arial"/>
              <a:buNone/>
            </a:pPr>
            <a:r>
              <a:rPr lang="en" sz="1200" dirty="0">
                <a:solidFill>
                  <a:srgbClr val="525C65"/>
                </a:solidFill>
                <a:highlight>
                  <a:srgbClr val="FFFFFF"/>
                </a:highlight>
                <a:latin typeface="Open Sans"/>
                <a:ea typeface="Open Sans"/>
                <a:cs typeface="Open Sans"/>
                <a:sym typeface="Open Sans"/>
              </a:rPr>
              <a:t>In this step, you will be turning your database model into a physical database.</a:t>
            </a: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1100"/>
              </a:spcBef>
              <a:spcAft>
                <a:spcPts val="0"/>
              </a:spcAft>
              <a:buClr>
                <a:schemeClr val="dk1"/>
              </a:buClr>
              <a:buSzPts val="1100"/>
              <a:buFont typeface="Arial"/>
              <a:buNone/>
            </a:pPr>
            <a:r>
              <a:rPr lang="en" sz="1200" b="1" dirty="0">
                <a:solidFill>
                  <a:srgbClr val="525C65"/>
                </a:solidFill>
                <a:highlight>
                  <a:srgbClr val="FFFFFF"/>
                </a:highlight>
                <a:latin typeface="Open Sans"/>
                <a:ea typeface="Open Sans"/>
                <a:cs typeface="Open Sans"/>
                <a:sym typeface="Open Sans"/>
              </a:rPr>
              <a:t>You will:</a:t>
            </a:r>
            <a:endParaRPr sz="1200" b="1" dirty="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1100"/>
              </a:spcBef>
              <a:spcAft>
                <a:spcPts val="0"/>
              </a:spcAft>
              <a:buClr>
                <a:srgbClr val="525C65"/>
              </a:buClr>
              <a:buSzPts val="1550"/>
              <a:buFont typeface="Open Sans"/>
              <a:buChar char="●"/>
            </a:pPr>
            <a:r>
              <a:rPr lang="en" sz="1200" dirty="0">
                <a:solidFill>
                  <a:srgbClr val="525C65"/>
                </a:solidFill>
                <a:highlight>
                  <a:srgbClr val="FFFFFF"/>
                </a:highlight>
                <a:latin typeface="Open Sans"/>
                <a:ea typeface="Open Sans"/>
                <a:cs typeface="Open Sans"/>
                <a:sym typeface="Open Sans"/>
              </a:rPr>
              <a:t>Create the database using SQL DDL commands</a:t>
            </a:r>
            <a:endParaRPr sz="1200" dirty="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200" dirty="0">
                <a:solidFill>
                  <a:srgbClr val="525C65"/>
                </a:solidFill>
                <a:highlight>
                  <a:srgbClr val="FFFFFF"/>
                </a:highlight>
                <a:latin typeface="Open Sans"/>
                <a:ea typeface="Open Sans"/>
                <a:cs typeface="Open Sans"/>
                <a:sym typeface="Open Sans"/>
              </a:rPr>
              <a:t>Load the data into your database, utilizing flat file ETL</a:t>
            </a:r>
            <a:endParaRPr sz="1200" dirty="0">
              <a:solidFill>
                <a:srgbClr val="525C65"/>
              </a:solidFill>
              <a:highlight>
                <a:srgbClr val="FFFFFF"/>
              </a:highlight>
              <a:latin typeface="Open Sans"/>
              <a:ea typeface="Open Sans"/>
              <a:cs typeface="Open Sans"/>
              <a:sym typeface="Open Sans"/>
            </a:endParaRPr>
          </a:p>
          <a:p>
            <a:pPr marL="457200" marR="241300" lvl="0" indent="-327025" algn="l" rtl="0">
              <a:lnSpc>
                <a:spcPct val="100000"/>
              </a:lnSpc>
              <a:spcBef>
                <a:spcPts val="0"/>
              </a:spcBef>
              <a:spcAft>
                <a:spcPts val="0"/>
              </a:spcAft>
              <a:buClr>
                <a:srgbClr val="525C65"/>
              </a:buClr>
              <a:buSzPts val="1550"/>
              <a:buFont typeface="Open Sans"/>
              <a:buChar char="●"/>
            </a:pPr>
            <a:r>
              <a:rPr lang="en" sz="1200" dirty="0">
                <a:solidFill>
                  <a:srgbClr val="525C65"/>
                </a:solidFill>
                <a:highlight>
                  <a:srgbClr val="FFFFFF"/>
                </a:highlight>
                <a:latin typeface="Open Sans"/>
                <a:ea typeface="Open Sans"/>
                <a:cs typeface="Open Sans"/>
                <a:sym typeface="Open Sans"/>
              </a:rPr>
              <a:t>Answer a series of questions using CRUD SQL commands to demonstrate your database was created and populated correctly</a:t>
            </a: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200" b="1"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200" b="1" dirty="0">
                <a:solidFill>
                  <a:srgbClr val="525C65"/>
                </a:solidFill>
                <a:highlight>
                  <a:srgbClr val="FFFFFF"/>
                </a:highlight>
                <a:latin typeface="Open Sans"/>
                <a:ea typeface="Open Sans"/>
                <a:cs typeface="Open Sans"/>
                <a:sym typeface="Open Sans"/>
              </a:rPr>
              <a:t>Submission</a:t>
            </a:r>
            <a:endParaRPr sz="1200" b="1"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200" dirty="0">
                <a:solidFill>
                  <a:srgbClr val="525C65"/>
                </a:solidFill>
                <a:highlight>
                  <a:srgbClr val="FFFFFF"/>
                </a:highlight>
                <a:latin typeface="Open Sans"/>
                <a:ea typeface="Open Sans"/>
                <a:cs typeface="Open Sans"/>
                <a:sym typeface="Open Sans"/>
              </a:rPr>
              <a:t>For this step, you will need to submit SQL files containing all DDL SQL scripts used to create the database.</a:t>
            </a: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200" dirty="0">
                <a:solidFill>
                  <a:srgbClr val="525C65"/>
                </a:solidFill>
                <a:highlight>
                  <a:srgbClr val="FFFFFF"/>
                </a:highlight>
                <a:latin typeface="Open Sans"/>
                <a:ea typeface="Open Sans"/>
                <a:cs typeface="Open Sans"/>
                <a:sym typeface="Open Sans"/>
              </a:rPr>
              <a:t>You will also have to submit screenshots showing CRUD commands, along with results for each of the questions found in the starter template.</a:t>
            </a: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200" b="1" dirty="0">
                <a:solidFill>
                  <a:srgbClr val="525C65"/>
                </a:solidFill>
                <a:highlight>
                  <a:srgbClr val="FFFFFF"/>
                </a:highlight>
                <a:latin typeface="Open Sans"/>
                <a:ea typeface="Open Sans"/>
                <a:cs typeface="Open Sans"/>
                <a:sym typeface="Open Sans"/>
              </a:rPr>
              <a:t>Hints</a:t>
            </a:r>
            <a:endParaRPr sz="1200" b="1"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200" dirty="0">
                <a:solidFill>
                  <a:srgbClr val="525C65"/>
                </a:solidFill>
                <a:highlight>
                  <a:srgbClr val="FFFFFF"/>
                </a:highlight>
                <a:latin typeface="Open Sans"/>
                <a:ea typeface="Open Sans"/>
                <a:cs typeface="Open Sans"/>
                <a:sym typeface="Open Sans"/>
              </a:rPr>
              <a:t>Your DDL script will be graded by running the code you submit. Please ensure your SQL code runs properly!</a:t>
            </a: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200" dirty="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200" dirty="0">
                <a:solidFill>
                  <a:srgbClr val="525C65"/>
                </a:solidFill>
                <a:highlight>
                  <a:srgbClr val="FFFFFF"/>
                </a:highlight>
                <a:latin typeface="Open Sans"/>
                <a:ea typeface="Open Sans"/>
                <a:cs typeface="Open Sans"/>
                <a:sym typeface="Open Sans"/>
              </a:rPr>
              <a:t>After running CRUD commands like update, insert, or delete, run a </a:t>
            </a:r>
            <a:r>
              <a:rPr lang="en" sz="1200" dirty="0">
                <a:solidFill>
                  <a:srgbClr val="525C65"/>
                </a:solidFill>
                <a:highlight>
                  <a:srgbClr val="FFFFFF"/>
                </a:highlight>
                <a:latin typeface="Source Code Pro"/>
                <a:ea typeface="Source Code Pro"/>
                <a:cs typeface="Source Code Pro"/>
                <a:sym typeface="Source Code Pro"/>
              </a:rPr>
              <a:t>SELECT*</a:t>
            </a:r>
            <a:r>
              <a:rPr lang="en" sz="1200" dirty="0">
                <a:solidFill>
                  <a:srgbClr val="525C65"/>
                </a:solidFill>
                <a:highlight>
                  <a:srgbClr val="FFFFFF"/>
                </a:highlight>
                <a:latin typeface="Open Sans"/>
                <a:ea typeface="Open Sans"/>
                <a:cs typeface="Open Sans"/>
                <a:sym typeface="Open Sans"/>
              </a:rPr>
              <a:t> command on the affected table, so the reviewer can see the results of the command.</a:t>
            </a:r>
            <a:endParaRPr sz="1200" dirty="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dirty="0">
              <a:solidFill>
                <a:srgbClr val="525C6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Create a DDL SQL script capable of building the database you designed in Step 2</a:t>
            </a:r>
            <a:endParaRPr sz="1900" dirty="0"/>
          </a:p>
          <a:p>
            <a:pPr marL="241300" marR="241300" lvl="0" indent="0" algn="l" rtl="0">
              <a:lnSpc>
                <a:spcPct val="100000"/>
              </a:lnSpc>
              <a:spcBef>
                <a:spcPts val="1600"/>
              </a:spcBef>
              <a:spcAft>
                <a:spcPts val="0"/>
              </a:spcAft>
              <a:buClr>
                <a:schemeClr val="dk1"/>
              </a:buClr>
              <a:buSzPts val="1100"/>
              <a:buFont typeface="Arial"/>
              <a:buNone/>
            </a:pPr>
            <a:r>
              <a:rPr lang="en" sz="1200" b="1" dirty="0">
                <a:solidFill>
                  <a:srgbClr val="2E3D49"/>
                </a:solidFill>
                <a:highlight>
                  <a:srgbClr val="FFFFFF"/>
                </a:highlight>
                <a:latin typeface="Open Sans"/>
                <a:ea typeface="Open Sans"/>
                <a:cs typeface="Open Sans"/>
                <a:sym typeface="Open Sans"/>
              </a:rPr>
              <a:t>Hints</a:t>
            </a:r>
            <a:endParaRPr sz="1200" b="1" dirty="0">
              <a:solidFill>
                <a:srgbClr val="2E3D49"/>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r>
              <a:rPr lang="en" sz="1200" dirty="0">
                <a:solidFill>
                  <a:srgbClr val="525C65"/>
                </a:solidFill>
                <a:highlight>
                  <a:srgbClr val="FFFFFF"/>
                </a:highlight>
                <a:latin typeface="Open Sans"/>
                <a:ea typeface="Open Sans"/>
                <a:cs typeface="Open Sans"/>
                <a:sym typeface="Open Sans"/>
              </a:rPr>
              <a:t>The DDL script will be graded by running the code you submit. Please ensure your SQL code runs properly.</a:t>
            </a: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Clr>
                <a:schemeClr val="dk1"/>
              </a:buClr>
              <a:buSzPts val="1100"/>
              <a:buFont typeface="Arial"/>
              <a:buNone/>
            </a:pP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r>
              <a:rPr lang="en" sz="1200" dirty="0">
                <a:solidFill>
                  <a:srgbClr val="525C65"/>
                </a:solidFill>
                <a:highlight>
                  <a:srgbClr val="FFFFFF"/>
                </a:highlight>
                <a:latin typeface="Open Sans"/>
                <a:ea typeface="Open Sans"/>
                <a:cs typeface="Open Sans"/>
                <a:sym typeface="Open Sans"/>
              </a:rPr>
              <a:t>Foreign keys cannot be created on tables that do not exist yet, so it may be easier to create all tables in the database, then to go back and run modify statements on the tables to create foreign key constraints.</a:t>
            </a:r>
            <a:endParaRPr lang="en" sz="19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endParaRPr lang="en" sz="1900" dirty="0">
              <a:solidFill>
                <a:srgbClr val="525C65"/>
              </a:solidFill>
              <a:highlight>
                <a:srgbClr val="FFFFFF"/>
              </a:highlight>
              <a:latin typeface="Open Sans"/>
              <a:ea typeface="Open Sans"/>
              <a:cs typeface="Open Sans"/>
              <a:sym typeface="Open Sans"/>
            </a:endParaRPr>
          </a:p>
          <a:p>
            <a:pPr marL="241300" marR="241300" lvl="0" indent="0" algn="l" rtl="0">
              <a:lnSpc>
                <a:spcPct val="100000"/>
              </a:lnSpc>
              <a:spcBef>
                <a:spcPts val="0"/>
              </a:spcBef>
              <a:spcAft>
                <a:spcPts val="0"/>
              </a:spcAft>
              <a:buNone/>
            </a:pPr>
            <a:r>
              <a:rPr lang="en-US" sz="1200" dirty="0">
                <a:solidFill>
                  <a:srgbClr val="525C65"/>
                </a:solidFill>
                <a:highlight>
                  <a:srgbClr val="FFFFFF"/>
                </a:highlight>
                <a:latin typeface="Open Sans"/>
                <a:cs typeface="Open Sans"/>
                <a:sym typeface="Open Sans"/>
              </a:rPr>
              <a:t>Please</a:t>
            </a:r>
            <a:r>
              <a:rPr lang="ko-KR" altLang="en-US" sz="1200" dirty="0">
                <a:solidFill>
                  <a:srgbClr val="525C65"/>
                </a:solidFill>
                <a:highlight>
                  <a:srgbClr val="FFFFFF"/>
                </a:highlight>
                <a:latin typeface="Open Sans"/>
                <a:cs typeface="Open Sans"/>
                <a:sym typeface="Open Sans"/>
              </a:rPr>
              <a:t> </a:t>
            </a:r>
            <a:r>
              <a:rPr lang="en-US" altLang="ko-KR" sz="1200" dirty="0">
                <a:solidFill>
                  <a:srgbClr val="525C65"/>
                </a:solidFill>
                <a:highlight>
                  <a:srgbClr val="FFFFFF"/>
                </a:highlight>
                <a:latin typeface="Open Sans"/>
                <a:cs typeface="Open Sans"/>
                <a:sym typeface="Open Sans"/>
              </a:rPr>
              <a:t>find</a:t>
            </a:r>
            <a:r>
              <a:rPr lang="ko-KR" altLang="en-US" sz="1200" dirty="0">
                <a:solidFill>
                  <a:srgbClr val="525C65"/>
                </a:solidFill>
                <a:highlight>
                  <a:srgbClr val="FFFFFF"/>
                </a:highlight>
                <a:latin typeface="Open Sans"/>
                <a:cs typeface="Open Sans"/>
                <a:sym typeface="Open Sans"/>
              </a:rPr>
              <a:t> </a:t>
            </a:r>
            <a:r>
              <a:rPr lang="en-US" altLang="ko-KR" sz="1200" dirty="0">
                <a:solidFill>
                  <a:srgbClr val="525C65"/>
                </a:solidFill>
                <a:highlight>
                  <a:srgbClr val="FFFFFF"/>
                </a:highlight>
                <a:latin typeface="Open Sans"/>
                <a:cs typeface="Open Sans"/>
                <a:sym typeface="Open Sans"/>
              </a:rPr>
              <a:t>the</a:t>
            </a:r>
            <a:r>
              <a:rPr lang="ko-KR" altLang="en-US" sz="1200" dirty="0">
                <a:solidFill>
                  <a:srgbClr val="525C65"/>
                </a:solidFill>
                <a:highlight>
                  <a:srgbClr val="FFFFFF"/>
                </a:highlight>
                <a:latin typeface="Open Sans"/>
                <a:cs typeface="Open Sans"/>
                <a:sym typeface="Open Sans"/>
              </a:rPr>
              <a:t> </a:t>
            </a:r>
            <a:r>
              <a:rPr lang="en-US" altLang="ko-KR" sz="1200" dirty="0">
                <a:solidFill>
                  <a:srgbClr val="525C65"/>
                </a:solidFill>
                <a:highlight>
                  <a:srgbClr val="FFFFFF"/>
                </a:highlight>
                <a:latin typeface="Open Sans"/>
                <a:cs typeface="Open Sans"/>
                <a:sym typeface="Open Sans"/>
              </a:rPr>
              <a:t>captured screen below. Two SQL files will be included: </a:t>
            </a:r>
            <a:r>
              <a:rPr lang="en-US" altLang="ko-KR" sz="1200" dirty="0" err="1">
                <a:solidFill>
                  <a:srgbClr val="525C65"/>
                </a:solidFill>
                <a:highlight>
                  <a:srgbClr val="FFFFFF"/>
                </a:highlight>
                <a:latin typeface="Open Sans"/>
                <a:cs typeface="Open Sans"/>
                <a:sym typeface="Open Sans"/>
              </a:rPr>
              <a:t>hr_database_ddl</a:t>
            </a:r>
            <a:r>
              <a:rPr lang="en-US" altLang="ko-KR" sz="1200" dirty="0">
                <a:solidFill>
                  <a:srgbClr val="525C65"/>
                </a:solidFill>
                <a:highlight>
                  <a:srgbClr val="FFFFFF"/>
                </a:highlight>
                <a:latin typeface="Open Sans"/>
                <a:cs typeface="Open Sans"/>
                <a:sym typeface="Open Sans"/>
              </a:rPr>
              <a:t> &amp; </a:t>
            </a:r>
            <a:r>
              <a:rPr lang="en-US" altLang="ko-KR" sz="1200" dirty="0" err="1">
                <a:solidFill>
                  <a:srgbClr val="525C65"/>
                </a:solidFill>
                <a:highlight>
                  <a:srgbClr val="FFFFFF"/>
                </a:highlight>
                <a:latin typeface="Open Sans"/>
                <a:cs typeface="Open Sans"/>
                <a:sym typeface="Open Sans"/>
              </a:rPr>
              <a:t>stage_table_load</a:t>
            </a:r>
            <a:endParaRPr sz="12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그림 2" descr="텍스트이(가) 표시된 사진&#10;&#10;자동 생성된 설명">
            <a:extLst>
              <a:ext uri="{FF2B5EF4-FFF2-40B4-BE49-F238E27FC236}">
                <a16:creationId xmlns:a16="http://schemas.microsoft.com/office/drawing/2014/main" id="{17F73F6C-4542-445B-A48A-AF5EEB71427E}"/>
              </a:ext>
            </a:extLst>
          </p:cNvPr>
          <p:cNvPicPr>
            <a:picLocks noChangeAspect="1"/>
          </p:cNvPicPr>
          <p:nvPr/>
        </p:nvPicPr>
        <p:blipFill>
          <a:blip r:embed="rId3"/>
          <a:stretch>
            <a:fillRect/>
          </a:stretch>
        </p:blipFill>
        <p:spPr>
          <a:xfrm>
            <a:off x="0" y="5096771"/>
            <a:ext cx="7772400" cy="466744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50" y="21568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1: Return a list of employees with Job Titles and Department Names</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그림 2">
            <a:extLst>
              <a:ext uri="{FF2B5EF4-FFF2-40B4-BE49-F238E27FC236}">
                <a16:creationId xmlns:a16="http://schemas.microsoft.com/office/drawing/2014/main" id="{F95DAA20-E4E7-4701-B61B-D5BE17A4C2B6}"/>
              </a:ext>
            </a:extLst>
          </p:cNvPr>
          <p:cNvPicPr>
            <a:picLocks noChangeAspect="1"/>
          </p:cNvPicPr>
          <p:nvPr/>
        </p:nvPicPr>
        <p:blipFill>
          <a:blip r:embed="rId3"/>
          <a:stretch>
            <a:fillRect/>
          </a:stretch>
        </p:blipFill>
        <p:spPr>
          <a:xfrm>
            <a:off x="0" y="3689076"/>
            <a:ext cx="7772400" cy="466744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2: Insert Web Programmer as a new job title</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그림 2">
            <a:extLst>
              <a:ext uri="{FF2B5EF4-FFF2-40B4-BE49-F238E27FC236}">
                <a16:creationId xmlns:a16="http://schemas.microsoft.com/office/drawing/2014/main" id="{1281C44E-5B42-43D7-B3F9-2CF6E4A81168}"/>
              </a:ext>
            </a:extLst>
          </p:cNvPr>
          <p:cNvPicPr>
            <a:picLocks noChangeAspect="1"/>
          </p:cNvPicPr>
          <p:nvPr/>
        </p:nvPicPr>
        <p:blipFill>
          <a:blip r:embed="rId3"/>
          <a:stretch>
            <a:fillRect/>
          </a:stretch>
        </p:blipFill>
        <p:spPr>
          <a:xfrm>
            <a:off x="0" y="3387241"/>
            <a:ext cx="7772400" cy="466744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3: Correct the job title from web programmer to web developer</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그림 2">
            <a:extLst>
              <a:ext uri="{FF2B5EF4-FFF2-40B4-BE49-F238E27FC236}">
                <a16:creationId xmlns:a16="http://schemas.microsoft.com/office/drawing/2014/main" id="{1876635C-5855-452F-999E-02E9AD5BB377}"/>
              </a:ext>
            </a:extLst>
          </p:cNvPr>
          <p:cNvPicPr>
            <a:picLocks noChangeAspect="1"/>
          </p:cNvPicPr>
          <p:nvPr/>
        </p:nvPicPr>
        <p:blipFill>
          <a:blip r:embed="rId3"/>
          <a:stretch>
            <a:fillRect/>
          </a:stretch>
        </p:blipFill>
        <p:spPr>
          <a:xfrm>
            <a:off x="0" y="3562169"/>
            <a:ext cx="7772400" cy="46674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Scenario</a:t>
            </a:r>
            <a:endParaRPr/>
          </a:p>
        </p:txBody>
      </p:sp>
      <p:sp>
        <p:nvSpPr>
          <p:cNvPr id="194" name="Google Shape;194;p53"/>
          <p:cNvSpPr txBox="1">
            <a:spLocks noGrp="1"/>
          </p:cNvSpPr>
          <p:nvPr>
            <p:ph type="body" idx="1"/>
          </p:nvPr>
        </p:nvSpPr>
        <p:spPr>
          <a:xfrm>
            <a:off x="264945" y="2253728"/>
            <a:ext cx="7242600" cy="7291487"/>
          </a:xfrm>
          <a:prstGeom prst="rect">
            <a:avLst/>
          </a:prstGeom>
        </p:spPr>
        <p:txBody>
          <a:bodyPr spcFirstLastPara="1" wrap="square" lIns="91425" tIns="91425" rIns="91425" bIns="91425" anchor="t" anchorCtr="0">
            <a:noAutofit/>
          </a:bodyPr>
          <a:lstStyle/>
          <a:p>
            <a:pPr marL="0" marR="241300" lvl="0" indent="0" algn="l" rtl="0">
              <a:lnSpc>
                <a:spcPct val="170000"/>
              </a:lnSpc>
              <a:spcBef>
                <a:spcPts val="0"/>
              </a:spcBef>
              <a:spcAft>
                <a:spcPts val="0"/>
              </a:spcAft>
              <a:buClr>
                <a:schemeClr val="dk1"/>
              </a:buClr>
              <a:buSzPts val="1100"/>
              <a:buFont typeface="Arial"/>
              <a:buNone/>
            </a:pPr>
            <a:r>
              <a:rPr lang="en" sz="1350" b="1" dirty="0">
                <a:solidFill>
                  <a:srgbClr val="2E3D49"/>
                </a:solidFill>
                <a:highlight>
                  <a:srgbClr val="FFFFFF"/>
                </a:highlight>
                <a:latin typeface="Open Sans"/>
                <a:ea typeface="Open Sans"/>
                <a:cs typeface="Open Sans"/>
                <a:sym typeface="Open Sans"/>
              </a:rPr>
              <a:t>  </a:t>
            </a:r>
            <a:r>
              <a:rPr lang="en" sz="1500" b="1" dirty="0">
                <a:solidFill>
                  <a:srgbClr val="2E3D49"/>
                </a:solidFill>
                <a:highlight>
                  <a:srgbClr val="FFFFFF"/>
                </a:highlight>
                <a:latin typeface="Open Sans"/>
                <a:ea typeface="Open Sans"/>
                <a:cs typeface="Open Sans"/>
                <a:sym typeface="Open Sans"/>
              </a:rPr>
              <a:t>   Business requirement</a:t>
            </a:r>
            <a:endParaRPr sz="1500" b="1" dirty="0">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400"/>
              </a:spcBef>
              <a:spcAft>
                <a:spcPts val="0"/>
              </a:spcAft>
              <a:buClr>
                <a:schemeClr val="dk1"/>
              </a:buClr>
              <a:buSzPts val="1100"/>
              <a:buFont typeface="Arial"/>
              <a:buNone/>
            </a:pPr>
            <a:r>
              <a:rPr lang="en" sz="1100" dirty="0">
                <a:solidFill>
                  <a:srgbClr val="525C65"/>
                </a:solidFill>
                <a:highlight>
                  <a:srgbClr val="FFFFFF"/>
                </a:highlight>
                <a:latin typeface="Open Sans"/>
                <a:ea typeface="Open Sans"/>
                <a:cs typeface="Open Sans"/>
                <a:sym typeface="Open Sans"/>
              </a:rPr>
              <a:t>Tech ABC Corp saw explosive growth with a sudden appearance onto the gaming scene with their new AI-powered video game console. As a result, they have gone from a small 10 person operation to 200 employees and 5 locations in under a year. HR is having trouble keeping up with the growth, since they are still maintaining employee information in a spreadsheet. While that worked for ten employees, it has becoming increasingly cumbersome to manage as the company expands.</a:t>
            </a:r>
            <a:endParaRPr sz="11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1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100" dirty="0">
                <a:solidFill>
                  <a:srgbClr val="525C65"/>
                </a:solidFill>
                <a:highlight>
                  <a:srgbClr val="FFFFFF"/>
                </a:highlight>
                <a:latin typeface="Open Sans"/>
                <a:ea typeface="Open Sans"/>
                <a:cs typeface="Open Sans"/>
                <a:sym typeface="Open Sans"/>
              </a:rPr>
              <a:t>As such, the HR department has tasked you, as the new data architect, to design and build a database capable of managing their employee information.</a:t>
            </a:r>
            <a:endParaRPr sz="11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dirty="0">
                <a:solidFill>
                  <a:srgbClr val="2E3D49"/>
                </a:solidFill>
                <a:highlight>
                  <a:srgbClr val="FFFFFF"/>
                </a:highlight>
                <a:latin typeface="Open Sans"/>
                <a:ea typeface="Open Sans"/>
                <a:cs typeface="Open Sans"/>
                <a:sym typeface="Open Sans"/>
              </a:rPr>
              <a:t>Dataset</a:t>
            </a:r>
            <a:endParaRPr sz="1500" b="1" dirty="0">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100" dirty="0">
                <a:solidFill>
                  <a:srgbClr val="525C65"/>
                </a:solidFill>
                <a:highlight>
                  <a:srgbClr val="FFFFFF"/>
                </a:highlight>
                <a:latin typeface="Open Sans"/>
                <a:ea typeface="Open Sans"/>
                <a:cs typeface="Open Sans"/>
                <a:sym typeface="Open Sans"/>
              </a:rPr>
              <a:t>The </a:t>
            </a:r>
            <a:r>
              <a:rPr lang="en" sz="1100" u="sng" dirty="0">
                <a:solidFill>
                  <a:schemeClr val="hlink"/>
                </a:solidFill>
                <a:highlight>
                  <a:srgbClr val="FFFFFF"/>
                </a:highlight>
                <a:latin typeface="Open Sans"/>
                <a:ea typeface="Open Sans"/>
                <a:cs typeface="Open Sans"/>
                <a:sym typeface="Open Sans"/>
                <a:hlinkClick r:id="rId3"/>
              </a:rPr>
              <a:t>HR dataset</a:t>
            </a:r>
            <a:r>
              <a:rPr lang="en" sz="1100" dirty="0">
                <a:solidFill>
                  <a:srgbClr val="525C65"/>
                </a:solidFill>
                <a:highlight>
                  <a:srgbClr val="FFFFFF"/>
                </a:highlight>
                <a:latin typeface="Open Sans"/>
                <a:ea typeface="Open Sans"/>
                <a:cs typeface="Open Sans"/>
                <a:sym typeface="Open Sans"/>
              </a:rPr>
              <a:t> you will be working with is an Excel workbook which consists of 206 records, with eleven columns. The data is in human readable format, and has not been normalized at all. The data lists the names of employees at Tech ABC Corp as well as information such as job title, department, manager's name, hire date, start date, end date, work location, and salary.</a:t>
            </a:r>
            <a:endParaRPr sz="11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dirty="0">
                <a:solidFill>
                  <a:srgbClr val="2E3D49"/>
                </a:solidFill>
                <a:highlight>
                  <a:schemeClr val="lt1"/>
                </a:highlight>
                <a:latin typeface="Open Sans"/>
                <a:ea typeface="Open Sans"/>
                <a:cs typeface="Open Sans"/>
                <a:sym typeface="Open Sans"/>
              </a:rPr>
              <a:t>IT Department Best Practices</a:t>
            </a:r>
            <a:endParaRPr sz="1500" b="1" dirty="0">
              <a:solidFill>
                <a:srgbClr val="2E3D49"/>
              </a:solidFill>
              <a:highlight>
                <a:schemeClr val="lt1"/>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100" dirty="0">
                <a:solidFill>
                  <a:srgbClr val="525C65"/>
                </a:solidFill>
                <a:highlight>
                  <a:schemeClr val="lt1"/>
                </a:highlight>
                <a:latin typeface="Open Sans"/>
                <a:ea typeface="Open Sans"/>
                <a:cs typeface="Open Sans"/>
                <a:sym typeface="Open Sans"/>
              </a:rPr>
              <a:t>The IT Department has certain Best Practices policies for databases you should follow, as detailed in the </a:t>
            </a:r>
            <a:r>
              <a:rPr lang="en" sz="1100" u="sng" dirty="0">
                <a:solidFill>
                  <a:schemeClr val="hlink"/>
                </a:solidFill>
                <a:highlight>
                  <a:schemeClr val="lt1"/>
                </a:highlight>
                <a:latin typeface="Open Sans"/>
                <a:ea typeface="Open Sans"/>
                <a:cs typeface="Open Sans"/>
                <a:sym typeface="Open Sans"/>
                <a:hlinkClick r:id="rId4"/>
              </a:rPr>
              <a:t>Best Practices document</a:t>
            </a:r>
            <a:r>
              <a:rPr lang="en" sz="1100" dirty="0">
                <a:solidFill>
                  <a:srgbClr val="525C65"/>
                </a:solidFill>
                <a:highlight>
                  <a:schemeClr val="lt1"/>
                </a:highlight>
                <a:latin typeface="Open Sans"/>
                <a:ea typeface="Open Sans"/>
                <a:cs typeface="Open Sans"/>
                <a:sym typeface="Open Sans"/>
              </a:rPr>
              <a:t>.</a:t>
            </a:r>
            <a:endParaRPr sz="1100" dirty="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4: Delete the job title Web Developer from the database</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그림 2">
            <a:extLst>
              <a:ext uri="{FF2B5EF4-FFF2-40B4-BE49-F238E27FC236}">
                <a16:creationId xmlns:a16="http://schemas.microsoft.com/office/drawing/2014/main" id="{B177A1CB-25ED-4FE6-AC94-8C8ECEADFD21}"/>
              </a:ext>
            </a:extLst>
          </p:cNvPr>
          <p:cNvPicPr>
            <a:picLocks noChangeAspect="1"/>
          </p:cNvPicPr>
          <p:nvPr/>
        </p:nvPicPr>
        <p:blipFill>
          <a:blip r:embed="rId3"/>
          <a:stretch>
            <a:fillRect/>
          </a:stretch>
        </p:blipFill>
        <p:spPr>
          <a:xfrm>
            <a:off x="0" y="3522412"/>
            <a:ext cx="7772400" cy="466744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5: How many employees are in each department?</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그림 2">
            <a:extLst>
              <a:ext uri="{FF2B5EF4-FFF2-40B4-BE49-F238E27FC236}">
                <a16:creationId xmlns:a16="http://schemas.microsoft.com/office/drawing/2014/main" id="{FC7BB800-E41D-4FC4-BFAC-FA832D3F8A81}"/>
              </a:ext>
            </a:extLst>
          </p:cNvPr>
          <p:cNvPicPr>
            <a:picLocks noChangeAspect="1"/>
          </p:cNvPicPr>
          <p:nvPr/>
        </p:nvPicPr>
        <p:blipFill>
          <a:blip r:embed="rId3"/>
          <a:stretch>
            <a:fillRect/>
          </a:stretch>
        </p:blipFill>
        <p:spPr>
          <a:xfrm>
            <a:off x="0" y="3562811"/>
            <a:ext cx="7772400" cy="466744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50" y="211804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6: Write a query that returns current and past jobs (include employee name, job title, department, manager name, start and end date for position) for employee Toni Lembeck.</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그림 2">
            <a:extLst>
              <a:ext uri="{FF2B5EF4-FFF2-40B4-BE49-F238E27FC236}">
                <a16:creationId xmlns:a16="http://schemas.microsoft.com/office/drawing/2014/main" id="{AF65BDBA-45A7-4C20-AD12-FBDE5E3E07B1}"/>
              </a:ext>
            </a:extLst>
          </p:cNvPr>
          <p:cNvPicPr>
            <a:picLocks noChangeAspect="1"/>
          </p:cNvPicPr>
          <p:nvPr/>
        </p:nvPicPr>
        <p:blipFill>
          <a:blip r:embed="rId3"/>
          <a:stretch>
            <a:fillRect/>
          </a:stretch>
        </p:blipFill>
        <p:spPr>
          <a:xfrm>
            <a:off x="0" y="4198273"/>
            <a:ext cx="7772400" cy="466744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31" name="Google Shape;331;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Question 7: Describe how you would apply table security to restrict access to employee salaries using an SQL server.</a:t>
            </a:r>
            <a:endParaRPr sz="1900" b="1" dirty="0">
              <a:latin typeface="Open Sans"/>
              <a:ea typeface="Open Sans"/>
              <a:cs typeface="Open Sans"/>
              <a:sym typeface="Open Sans"/>
            </a:endParaRPr>
          </a:p>
          <a:p>
            <a:pPr marL="0" lvl="0" indent="0" algn="l" rtl="0">
              <a:spcBef>
                <a:spcPts val="1600"/>
              </a:spcBef>
              <a:spcAft>
                <a:spcPts val="0"/>
              </a:spcAft>
              <a:buNone/>
            </a:pPr>
            <a:r>
              <a:rPr lang="en-US" altLang="ko-KR" sz="1200" dirty="0">
                <a:solidFill>
                  <a:schemeClr val="accent3">
                    <a:lumMod val="75000"/>
                  </a:schemeClr>
                </a:solidFill>
                <a:latin typeface="Open Sans"/>
                <a:ea typeface="Open Sans"/>
                <a:cs typeface="Open Sans"/>
                <a:sym typeface="Open Sans"/>
              </a:rPr>
              <a:t>When an authorized user gets database access, further security can be implemented at the object level by allowing or denying access to a particular object. This can be done using various role-based authentication measures and using GRANT and REVOKE commands of SQL.</a:t>
            </a:r>
          </a:p>
          <a:p>
            <a:pPr marL="0" lvl="0" indent="0" algn="l" rtl="0">
              <a:spcBef>
                <a:spcPts val="1600"/>
              </a:spcBef>
              <a:spcAft>
                <a:spcPts val="0"/>
              </a:spcAft>
              <a:buNone/>
            </a:pPr>
            <a:r>
              <a:rPr lang="en-US" altLang="ko-KR" sz="1200" dirty="0">
                <a:solidFill>
                  <a:schemeClr val="accent3">
                    <a:lumMod val="75000"/>
                  </a:schemeClr>
                </a:solidFill>
                <a:latin typeface="Open Sans"/>
                <a:ea typeface="Open Sans"/>
                <a:cs typeface="Open Sans"/>
                <a:sym typeface="Open Sans"/>
              </a:rPr>
              <a:t>I will execute following steps to apply table security to restrict access to employee salaries using an SQL server:</a:t>
            </a:r>
          </a:p>
          <a:p>
            <a:pPr marL="0" lvl="0" indent="0" algn="l" rtl="0">
              <a:spcBef>
                <a:spcPts val="1600"/>
              </a:spcBef>
              <a:spcAft>
                <a:spcPts val="0"/>
              </a:spcAft>
              <a:buNone/>
            </a:pPr>
            <a:r>
              <a:rPr lang="en-US" altLang="ko-KR" sz="1200" dirty="0">
                <a:solidFill>
                  <a:schemeClr val="accent3">
                    <a:lumMod val="75000"/>
                  </a:schemeClr>
                </a:solidFill>
                <a:latin typeface="Open Sans"/>
                <a:ea typeface="Open Sans"/>
                <a:cs typeface="Open Sans"/>
                <a:sym typeface="Open Sans"/>
              </a:rPr>
              <a:t>1. Separate table for storing the salary data has been already created: </a:t>
            </a:r>
            <a:r>
              <a:rPr lang="en-US" altLang="ko-KR" sz="1200" dirty="0" err="1">
                <a:solidFill>
                  <a:schemeClr val="accent3">
                    <a:lumMod val="75000"/>
                  </a:schemeClr>
                </a:solidFill>
                <a:latin typeface="Open Sans"/>
                <a:ea typeface="Open Sans"/>
                <a:cs typeface="Open Sans"/>
                <a:sym typeface="Open Sans"/>
              </a:rPr>
              <a:t>employee_salary</a:t>
            </a:r>
            <a:r>
              <a:rPr lang="en-US" altLang="ko-KR" sz="1200" dirty="0">
                <a:solidFill>
                  <a:schemeClr val="accent3">
                    <a:lumMod val="75000"/>
                  </a:schemeClr>
                </a:solidFill>
                <a:latin typeface="Open Sans"/>
                <a:ea typeface="Open Sans"/>
                <a:cs typeface="Open Sans"/>
                <a:sym typeface="Open Sans"/>
              </a:rPr>
              <a:t>.</a:t>
            </a:r>
          </a:p>
          <a:p>
            <a:pPr marL="0" lvl="0" indent="0" algn="l" rtl="0">
              <a:spcBef>
                <a:spcPts val="1600"/>
              </a:spcBef>
              <a:spcAft>
                <a:spcPts val="0"/>
              </a:spcAft>
              <a:buNone/>
            </a:pPr>
            <a:r>
              <a:rPr lang="en-US" altLang="ko-KR" sz="1200" dirty="0">
                <a:solidFill>
                  <a:schemeClr val="accent3">
                    <a:lumMod val="75000"/>
                  </a:schemeClr>
                </a:solidFill>
                <a:latin typeface="Open Sans"/>
                <a:ea typeface="Open Sans"/>
                <a:cs typeface="Open Sans"/>
                <a:sym typeface="Open Sans"/>
              </a:rPr>
              <a:t>2. I will create different roles such as "owner" , "user", and “authorized“.</a:t>
            </a:r>
          </a:p>
          <a:p>
            <a:pPr marL="0" lvl="0" indent="0" algn="l" rtl="0">
              <a:spcBef>
                <a:spcPts val="1600"/>
              </a:spcBef>
              <a:spcAft>
                <a:spcPts val="0"/>
              </a:spcAft>
              <a:buNone/>
            </a:pPr>
            <a:r>
              <a:rPr lang="en-US" altLang="ko-KR" sz="1200" dirty="0">
                <a:solidFill>
                  <a:schemeClr val="accent3">
                    <a:lumMod val="75000"/>
                  </a:schemeClr>
                </a:solidFill>
                <a:latin typeface="Open Sans"/>
                <a:ea typeface="Open Sans"/>
                <a:cs typeface="Open Sans"/>
                <a:sym typeface="Open Sans"/>
              </a:rPr>
              <a:t>3. I will GRANT access to the “authorized" role to read the sensitive data in "</a:t>
            </a:r>
            <a:r>
              <a:rPr lang="en-US" altLang="ko-KR" sz="1200" dirty="0" err="1">
                <a:solidFill>
                  <a:schemeClr val="accent3">
                    <a:lumMod val="75000"/>
                  </a:schemeClr>
                </a:solidFill>
                <a:latin typeface="Open Sans"/>
                <a:ea typeface="Open Sans"/>
                <a:cs typeface="Open Sans"/>
                <a:sym typeface="Open Sans"/>
              </a:rPr>
              <a:t>employee_salary</a:t>
            </a:r>
            <a:r>
              <a:rPr lang="en-US" altLang="ko-KR" sz="1200" dirty="0">
                <a:solidFill>
                  <a:schemeClr val="accent3">
                    <a:lumMod val="75000"/>
                  </a:schemeClr>
                </a:solidFill>
                <a:latin typeface="Open Sans"/>
                <a:ea typeface="Open Sans"/>
                <a:cs typeface="Open Sans"/>
                <a:sym typeface="Open Sans"/>
              </a:rPr>
              <a:t>" table.</a:t>
            </a:r>
          </a:p>
          <a:p>
            <a:pPr marL="0" indent="0">
              <a:spcBef>
                <a:spcPts val="1600"/>
              </a:spcBef>
              <a:buNone/>
            </a:pPr>
            <a:r>
              <a:rPr lang="en" altLang="ko-KR" sz="1200" dirty="0">
                <a:solidFill>
                  <a:schemeClr val="accent3">
                    <a:lumMod val="75000"/>
                  </a:schemeClr>
                </a:solidFill>
                <a:latin typeface="Open Sans"/>
                <a:ea typeface="Open Sans"/>
                <a:cs typeface="Open Sans"/>
                <a:sym typeface="Open Sans"/>
              </a:rPr>
              <a:t>4. </a:t>
            </a:r>
            <a:r>
              <a:rPr lang="en-AU" altLang="ko-KR" sz="1200" dirty="0">
                <a:solidFill>
                  <a:schemeClr val="accent3">
                    <a:lumMod val="75000"/>
                  </a:schemeClr>
                </a:solidFill>
                <a:latin typeface="Open Sans"/>
                <a:ea typeface="Open Sans"/>
                <a:cs typeface="Open Sans"/>
                <a:sym typeface="Open Sans"/>
              </a:rPr>
              <a:t>I will create users and assign them to “authorized” role to access salary table.</a:t>
            </a:r>
            <a:endParaRPr lang="en" altLang="ko-KR" sz="1200" dirty="0">
              <a:solidFill>
                <a:schemeClr val="accent3">
                  <a:lumMod val="75000"/>
                </a:schemeClr>
              </a:solidFill>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35"/>
        <p:cNvGrpSpPr/>
        <p:nvPr/>
      </p:nvGrpSpPr>
      <p:grpSpPr>
        <a:xfrm>
          <a:off x="0" y="0"/>
          <a:ext cx="0" cy="0"/>
          <a:chOff x="0" y="0"/>
          <a:chExt cx="0" cy="0"/>
        </a:xfrm>
      </p:grpSpPr>
      <p:sp>
        <p:nvSpPr>
          <p:cNvPr id="336" name="Google Shape;336;p7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4</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Above and Beyond (optional)</a:t>
            </a:r>
            <a:endParaRPr sz="3000">
              <a:solidFill>
                <a:srgbClr val="FFFFFF"/>
              </a:solidFill>
              <a:latin typeface="Open Sans"/>
              <a:ea typeface="Open Sans"/>
              <a:cs typeface="Open Sans"/>
              <a:sym typeface="Open Sans"/>
            </a:endParaRPr>
          </a:p>
        </p:txBody>
      </p:sp>
      <p:sp>
        <p:nvSpPr>
          <p:cNvPr id="337" name="Google Shape;337;p7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7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4: Above and Beyond</a:t>
            </a:r>
            <a:endParaRPr/>
          </a:p>
        </p:txBody>
      </p:sp>
      <p:sp>
        <p:nvSpPr>
          <p:cNvPr id="343" name="Google Shape;343;p76"/>
          <p:cNvSpPr txBox="1">
            <a:spLocks noGrp="1"/>
          </p:cNvSpPr>
          <p:nvPr>
            <p:ph type="body" idx="1"/>
          </p:nvPr>
        </p:nvSpPr>
        <p:spPr>
          <a:xfrm>
            <a:off x="264945" y="2025129"/>
            <a:ext cx="7242600" cy="62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dirty="0"/>
              <a:t>This last step is called Above and Beyond. In this step, I have proposed 3 challenges for you to complete, which are above and beyond the scope of the project. This is a chance to flex your coding muscles and show everyone how good you really are.</a:t>
            </a:r>
            <a:endParaRPr sz="1200" dirty="0"/>
          </a:p>
          <a:p>
            <a:pPr marL="0" lvl="0" indent="0" algn="l" rtl="0">
              <a:spcBef>
                <a:spcPts val="1600"/>
              </a:spcBef>
              <a:spcAft>
                <a:spcPts val="0"/>
              </a:spcAft>
              <a:buClr>
                <a:schemeClr val="dk1"/>
              </a:buClr>
              <a:buSzPts val="1100"/>
              <a:buFont typeface="Arial"/>
              <a:buNone/>
            </a:pPr>
            <a:r>
              <a:rPr lang="en" sz="1200" dirty="0"/>
              <a:t>These challenge steps will bring your project even more in line with a real-world project, as these are the kind of “finishing touches” that will make your database more usable. Imagine building a car without air conditioning or turn signals. Sure, it will work, but who would want to drive it.</a:t>
            </a:r>
            <a:endParaRPr sz="1200" dirty="0"/>
          </a:p>
          <a:p>
            <a:pPr marL="0" lvl="0" indent="0" algn="l" rtl="0">
              <a:spcBef>
                <a:spcPts val="1600"/>
              </a:spcBef>
              <a:spcAft>
                <a:spcPts val="0"/>
              </a:spcAft>
              <a:buClr>
                <a:schemeClr val="dk1"/>
              </a:buClr>
              <a:buSzPts val="1100"/>
              <a:buFont typeface="Arial"/>
              <a:buNone/>
            </a:pPr>
            <a:r>
              <a:rPr lang="en" sz="1200" dirty="0"/>
              <a:t>I encourage you to take on these challenges in this course and any future courses you take. I designed these challenges to be a challenge to your current abilities, but I ensured they are not an unattainable challenge. Remember, these challenges are completely optional - you can pass the project by doing none of them, or just some of them, but I encourage you to at least attempt them!</a:t>
            </a:r>
            <a:endParaRPr sz="1200" dirty="0"/>
          </a:p>
          <a:p>
            <a:pPr marL="0" lvl="0" indent="0" algn="l" rtl="0">
              <a:spcBef>
                <a:spcPts val="1600"/>
              </a:spcBef>
              <a:spcAft>
                <a:spcPts val="1600"/>
              </a:spcAft>
              <a:buNone/>
            </a:pPr>
            <a:endParaRPr sz="2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7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1</a:t>
            </a:r>
            <a:endParaRPr/>
          </a:p>
        </p:txBody>
      </p:sp>
      <p:sp>
        <p:nvSpPr>
          <p:cNvPr id="349" name="Google Shape;349;p7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Create a view that returns all employee attributes; results should resemble initial Excel file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 return a screenshot of the view create code, along with the results of a select all on the view </a:t>
            </a:r>
            <a:endParaRPr sz="1900">
              <a:solidFill>
                <a:srgbClr val="FF0000"/>
              </a:solidFill>
            </a:endParaRPr>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7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2</a:t>
            </a:r>
            <a:endParaRPr/>
          </a:p>
        </p:txBody>
      </p:sp>
      <p:sp>
        <p:nvSpPr>
          <p:cNvPr id="355" name="Google Shape;355;p7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Create a stored procedure with parameters that returns current and past jobs (include employee name, job title, department, manager name, start and end date for position) when given an employee name.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 submit screenshot of stored procedure creation code, along with a screenshot of the stored procedure executed using Toni Lembeck as the parameter value</a:t>
            </a:r>
            <a:endParaRPr sz="1900">
              <a:solidFill>
                <a:srgbClr val="FF0000"/>
              </a:solidFill>
            </a:endParaRPr>
          </a:p>
          <a:p>
            <a:pPr marL="457200" lvl="0" indent="0" algn="l" rtl="0">
              <a:spcBef>
                <a:spcPts val="1600"/>
              </a:spcBef>
              <a:spcAft>
                <a:spcPts val="0"/>
              </a:spcAft>
              <a:buNone/>
            </a:pPr>
            <a:endParaRPr sz="1900"/>
          </a:p>
          <a:p>
            <a:pPr marL="457200" lvl="0" indent="0" algn="l" rtl="0">
              <a:spcBef>
                <a:spcPts val="1600"/>
              </a:spcBef>
              <a:spcAft>
                <a:spcPts val="1600"/>
              </a:spcAft>
              <a:buNone/>
            </a:pPr>
            <a:endParaRPr sz="19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7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Standout Suggestion 3</a:t>
            </a:r>
            <a:endParaRPr/>
          </a:p>
        </p:txBody>
      </p:sp>
      <p:sp>
        <p:nvSpPr>
          <p:cNvPr id="361" name="Google Shape;361;p79"/>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a:latin typeface="Open Sans"/>
                <a:ea typeface="Open Sans"/>
                <a:cs typeface="Open Sans"/>
                <a:sym typeface="Open Sans"/>
              </a:rPr>
              <a:t>Implement user security on the restricted salary attribute.</a:t>
            </a:r>
            <a:endParaRPr sz="2000" b="1">
              <a:latin typeface="Open Sans"/>
              <a:ea typeface="Open Sans"/>
              <a:cs typeface="Open Sans"/>
              <a:sym typeface="Open Sans"/>
            </a:endParaRPr>
          </a:p>
          <a:p>
            <a:pPr marL="0" lvl="0" indent="0" algn="l" rtl="0">
              <a:spcBef>
                <a:spcPts val="1600"/>
              </a:spcBef>
              <a:spcAft>
                <a:spcPts val="0"/>
              </a:spcAft>
              <a:buNone/>
            </a:pPr>
            <a:r>
              <a:rPr lang="en" sz="1900">
                <a:solidFill>
                  <a:srgbClr val="FF0000"/>
                </a:solidFill>
              </a:rPr>
              <a:t>Create a non-management user named </a:t>
            </a:r>
            <a:r>
              <a:rPr lang="en" sz="1900">
                <a:solidFill>
                  <a:srgbClr val="FF0000"/>
                </a:solidFill>
                <a:latin typeface="Source Code Pro"/>
                <a:ea typeface="Source Code Pro"/>
                <a:cs typeface="Source Code Pro"/>
                <a:sym typeface="Source Code Pro"/>
              </a:rPr>
              <a:t>NoMgr</a:t>
            </a:r>
            <a:r>
              <a:rPr lang="en" sz="1900">
                <a:solidFill>
                  <a:srgbClr val="FF0000"/>
                </a:solidFill>
                <a:latin typeface="Open Sans"/>
                <a:ea typeface="Open Sans"/>
                <a:cs typeface="Open Sans"/>
                <a:sym typeface="Open Sans"/>
              </a:rPr>
              <a:t>.</a:t>
            </a:r>
            <a:r>
              <a:rPr lang="en" sz="1900">
                <a:solidFill>
                  <a:srgbClr val="FF0000"/>
                </a:solidFill>
              </a:rPr>
              <a:t> Show the code of how your would grant access to the database, but revoke access to the salary data.</a:t>
            </a:r>
            <a:endParaRPr sz="1900">
              <a:solidFill>
                <a:srgbClr val="FF0000"/>
              </a:solidFill>
            </a:endParaRPr>
          </a:p>
          <a:p>
            <a:pPr marL="0" lvl="0" indent="0" algn="l" rtl="0">
              <a:spcBef>
                <a:spcPts val="1600"/>
              </a:spcBef>
              <a:spcAft>
                <a:spcPts val="0"/>
              </a:spcAft>
              <a:buNone/>
            </a:pPr>
            <a:r>
              <a:rPr lang="en" sz="1900">
                <a:solidFill>
                  <a:srgbClr val="FF0000"/>
                </a:solidFill>
              </a:rPr>
              <a:t>Submit screenshot of code</a:t>
            </a:r>
            <a:endParaRPr sz="1900">
              <a:solidFill>
                <a:srgbClr val="FF0000"/>
              </a:solidFill>
            </a:endParaRPr>
          </a:p>
          <a:p>
            <a:pPr marL="457200" lvl="0" indent="0" algn="l" rtl="0">
              <a:spcBef>
                <a:spcPts val="1600"/>
              </a:spcBef>
              <a:spcAft>
                <a:spcPts val="1600"/>
              </a:spcAft>
              <a:buNone/>
            </a:pP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365"/>
        <p:cNvGrpSpPr/>
        <p:nvPr/>
      </p:nvGrpSpPr>
      <p:grpSpPr>
        <a:xfrm>
          <a:off x="0" y="0"/>
          <a:ext cx="0" cy="0"/>
          <a:chOff x="0" y="0"/>
          <a:chExt cx="0" cy="0"/>
        </a:xfrm>
      </p:grpSpPr>
      <p:sp>
        <p:nvSpPr>
          <p:cNvPr id="366" name="Google Shape;366;p8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Appendix</a:t>
            </a:r>
            <a:endParaRPr sz="3000" b="1">
              <a:solidFill>
                <a:srgbClr val="FFFFFF"/>
              </a:solidFill>
              <a:latin typeface="Open Sans"/>
              <a:ea typeface="Open Sans"/>
              <a:cs typeface="Open Sans"/>
              <a:sym typeface="Open Sans"/>
            </a:endParaRPr>
          </a:p>
          <a:p>
            <a:pPr marL="0" lvl="0" indent="0" algn="l" rtl="0">
              <a:lnSpc>
                <a:spcPct val="150000"/>
              </a:lnSpc>
              <a:spcBef>
                <a:spcPts val="0"/>
              </a:spcBef>
              <a:spcAft>
                <a:spcPts val="0"/>
              </a:spcAft>
              <a:buClr>
                <a:schemeClr val="lt1"/>
              </a:buClr>
              <a:buFont typeface="Open Sans"/>
              <a:buNone/>
            </a:pPr>
            <a:endParaRPr sz="3000" b="1">
              <a:solidFill>
                <a:srgbClr val="FFFFFF"/>
              </a:solidFill>
              <a:latin typeface="Open Sans"/>
              <a:ea typeface="Open Sans"/>
              <a:cs typeface="Open Sans"/>
              <a:sym typeface="Open Sans"/>
            </a:endParaRPr>
          </a:p>
        </p:txBody>
      </p:sp>
      <p:sp>
        <p:nvSpPr>
          <p:cNvPr id="367" name="Google Shape;367;p8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1" name="Google Shape;201;p54"/>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1</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Data Architecture Foundations</a:t>
            </a:r>
            <a:endParaRPr sz="30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8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Additional Info</a:t>
            </a:r>
            <a:endParaRPr/>
          </a:p>
        </p:txBody>
      </p:sp>
      <p:sp>
        <p:nvSpPr>
          <p:cNvPr id="373" name="Google Shape;373;p81"/>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You can include supporting or additional information that supports your previous slides, but isn’t necessary for every person to see that looks at your slides.</a:t>
            </a:r>
            <a:endParaRPr sz="12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55"/>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Step 1: Data Architecture Foundations</a:t>
            </a:r>
            <a:endParaRPr/>
          </a:p>
        </p:txBody>
      </p:sp>
      <p:sp>
        <p:nvSpPr>
          <p:cNvPr id="207" name="Google Shape;207;p55"/>
          <p:cNvSpPr txBox="1">
            <a:spLocks noGrp="1"/>
          </p:cNvSpPr>
          <p:nvPr>
            <p:ph type="body" idx="1"/>
          </p:nvPr>
        </p:nvSpPr>
        <p:spPr>
          <a:xfrm>
            <a:off x="264950" y="2253724"/>
            <a:ext cx="7242600" cy="75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900" dirty="0">
              <a:solidFill>
                <a:schemeClr val="dk1"/>
              </a:solidFill>
              <a:highlight>
                <a:srgbClr val="DBE2E8"/>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r>
              <a:rPr lang="en" sz="900" dirty="0">
                <a:solidFill>
                  <a:srgbClr val="525C65"/>
                </a:solidFill>
                <a:highlight>
                  <a:srgbClr val="FFFFFF"/>
                </a:highlight>
                <a:latin typeface="Open Sans"/>
                <a:ea typeface="Open Sans"/>
                <a:cs typeface="Open Sans"/>
                <a:sym typeface="Open Sans"/>
              </a:rPr>
              <a:t>Hi,</a:t>
            </a:r>
            <a:endParaRPr sz="9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900" dirty="0">
                <a:solidFill>
                  <a:srgbClr val="525C65"/>
                </a:solidFill>
                <a:highlight>
                  <a:srgbClr val="FFFFFF"/>
                </a:highlight>
                <a:latin typeface="Open Sans"/>
                <a:ea typeface="Open Sans"/>
                <a:cs typeface="Open Sans"/>
                <a:sym typeface="Open Sans"/>
              </a:rPr>
              <a:t>Welcome to Tech ABC Corp. We are excited to have some new talent onboard. As you may already know, Tech ABC Corp has recently experienced a lot of growth. Our AI powered video game console WOPR has been hugely successful and as a result, our company has grown from 10 employees to 200 in only 6 months (and we are projecting a 20% growth a year for the next 5 years). We have also grown from our Dallas, Texas office, to 4 other locations nationwide: New York City, NY, San Francisco, CA, Minneapolis, MN, and Nashville, TN.</a:t>
            </a:r>
            <a:endParaRPr sz="9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900" dirty="0">
                <a:solidFill>
                  <a:srgbClr val="525C65"/>
                </a:solidFill>
                <a:highlight>
                  <a:srgbClr val="FFFFFF"/>
                </a:highlight>
                <a:latin typeface="Open Sans"/>
                <a:ea typeface="Open Sans"/>
                <a:cs typeface="Open Sans"/>
                <a:sym typeface="Open Sans"/>
              </a:rPr>
              <a:t>While </a:t>
            </a:r>
            <a:r>
              <a:rPr lang="en" sz="900" dirty="0">
                <a:solidFill>
                  <a:srgbClr val="525C65"/>
                </a:solidFill>
                <a:latin typeface="Open Sans"/>
                <a:ea typeface="Open Sans"/>
                <a:cs typeface="Open Sans"/>
                <a:sym typeface="Open Sans"/>
              </a:rPr>
              <a:t>this growth is great, it is really starting to put a strain on our record keeping in HR. We currently maintain all employee information on a shared spreadsheet. When HR consisted of only myself, managing everyone on an Excel spreadsheet was simple, but now that it is a shared document I am having serious reservations about data integrity and data security. If the wrong person got their hands on the HR file, they would see the salaries of every employee in the company, all the way up to the president.</a:t>
            </a:r>
            <a:endParaRPr sz="900" dirty="0">
              <a:solidFill>
                <a:srgbClr val="525C65"/>
              </a:solidFill>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900" dirty="0">
                <a:solidFill>
                  <a:srgbClr val="525C65"/>
                </a:solidFill>
                <a:latin typeface="Open Sans"/>
                <a:ea typeface="Open Sans"/>
                <a:cs typeface="Open Sans"/>
                <a:sym typeface="Open Sans"/>
              </a:rPr>
              <a:t>After speaking with Jacob Lauber, the manager of IT, he suggested I put in a request to have my HR Excel file converted into a database. He suggested I reach out to you as I am told you have experience in designing and building databases. When you are building this, please keep in mind that I want any employee with a domain login to be able to access the database. I just don't want them having access to salary information. That needs to be restricted to HR and management level employees only.</a:t>
            </a:r>
            <a:endParaRPr sz="900" dirty="0">
              <a:solidFill>
                <a:srgbClr val="525C65"/>
              </a:solidFill>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900" dirty="0">
                <a:solidFill>
                  <a:srgbClr val="525C65"/>
                </a:solidFill>
                <a:highlight>
                  <a:srgbClr val="FFFFFF"/>
                </a:highlight>
                <a:latin typeface="Open Sans"/>
                <a:ea typeface="Open Sans"/>
                <a:cs typeface="Open Sans"/>
                <a:sym typeface="Open Sans"/>
              </a:rPr>
              <a:t>I also want to make sure you know that am looking to turn my spreadsheet into a live database, one I can input and edit information into. I am not really concerned with reporting capabilities at the moment. Since we are working with employee data we are required by federal regulations to maintain this data for at least 7 years; additionally, since this is considered business critical data, we need to make sure it gets backed up properly.</a:t>
            </a:r>
            <a:endParaRPr sz="9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900" dirty="0">
                <a:solidFill>
                  <a:srgbClr val="525C65"/>
                </a:solidFill>
                <a:highlight>
                  <a:srgbClr val="FFFFFF"/>
                </a:highlight>
                <a:latin typeface="Open Sans"/>
                <a:ea typeface="Open Sans"/>
                <a:cs typeface="Open Sans"/>
                <a:sym typeface="Open Sans"/>
              </a:rPr>
              <a:t>I am looking forward to working with you and seeing what kind of database you design for us.</a:t>
            </a:r>
            <a:endParaRPr sz="9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1100"/>
              </a:spcBef>
              <a:spcAft>
                <a:spcPts val="0"/>
              </a:spcAft>
              <a:buClr>
                <a:schemeClr val="dk1"/>
              </a:buClr>
              <a:buSzPts val="1100"/>
              <a:buFont typeface="Arial"/>
              <a:buNone/>
            </a:pPr>
            <a:r>
              <a:rPr lang="en" sz="900" dirty="0">
                <a:solidFill>
                  <a:srgbClr val="525C65"/>
                </a:solidFill>
                <a:highlight>
                  <a:srgbClr val="FFFFFF"/>
                </a:highlight>
                <a:latin typeface="Open Sans"/>
                <a:ea typeface="Open Sans"/>
                <a:cs typeface="Open Sans"/>
                <a:sym typeface="Open Sans"/>
              </a:rPr>
              <a:t>Thanks,</a:t>
            </a:r>
            <a:endParaRPr sz="9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900" dirty="0">
                <a:solidFill>
                  <a:srgbClr val="525C65"/>
                </a:solidFill>
                <a:highlight>
                  <a:srgbClr val="FFFFFF"/>
                </a:highlight>
                <a:latin typeface="Open Sans"/>
                <a:ea typeface="Open Sans"/>
                <a:cs typeface="Open Sans"/>
                <a:sym typeface="Open Sans"/>
              </a:rPr>
              <a:t>Sarah Collins</a:t>
            </a:r>
            <a:endParaRPr sz="900" dirty="0">
              <a:solidFill>
                <a:srgbClr val="525C65"/>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r>
              <a:rPr lang="en" sz="900" dirty="0">
                <a:solidFill>
                  <a:srgbClr val="525C65"/>
                </a:solidFill>
                <a:highlight>
                  <a:srgbClr val="FFFFFF"/>
                </a:highlight>
                <a:latin typeface="Open Sans"/>
                <a:ea typeface="Open Sans"/>
                <a:cs typeface="Open Sans"/>
                <a:sym typeface="Open Sans"/>
              </a:rPr>
              <a:t>Head of HR</a:t>
            </a:r>
            <a:endParaRPr sz="900" dirty="0">
              <a:solidFill>
                <a:srgbClr val="525C65"/>
              </a:solidFill>
              <a:highlight>
                <a:srgbClr val="FFFFFF"/>
              </a:highlight>
              <a:latin typeface="Open Sans"/>
              <a:ea typeface="Open Sans"/>
              <a:cs typeface="Open Sans"/>
              <a:sym typeface="Open Sans"/>
            </a:endParaRPr>
          </a:p>
          <a:p>
            <a:pPr marL="0" lvl="0" indent="0" algn="l" rtl="0">
              <a:lnSpc>
                <a:spcPct val="170000"/>
              </a:lnSpc>
              <a:spcBef>
                <a:spcPts val="0"/>
              </a:spcBef>
              <a:spcAft>
                <a:spcPts val="0"/>
              </a:spcAft>
              <a:buClr>
                <a:schemeClr val="dk1"/>
              </a:buClr>
              <a:buSzPts val="1100"/>
              <a:buFont typeface="Arial"/>
              <a:buNone/>
            </a:pPr>
            <a:endParaRPr sz="1000" dirty="0">
              <a:solidFill>
                <a:srgbClr val="525C65"/>
              </a:solidFill>
              <a:highlight>
                <a:srgbClr val="FFFFFF"/>
              </a:highlight>
              <a:latin typeface="Open Sans"/>
              <a:ea typeface="Open Sans"/>
              <a:cs typeface="Open Sans"/>
              <a:sym typeface="Open Sans"/>
            </a:endParaRPr>
          </a:p>
          <a:p>
            <a:pPr marL="0" lvl="0" indent="0" algn="l" rtl="0">
              <a:spcBef>
                <a:spcPts val="1100"/>
              </a:spcBef>
              <a:spcAft>
                <a:spcPts val="1600"/>
              </a:spcAft>
              <a:buNone/>
            </a:pPr>
            <a:endParaRPr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3" name="Google Shape;213;p56"/>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Open Sans"/>
              <a:buChar char="●"/>
            </a:pPr>
            <a:r>
              <a:rPr lang="en" sz="1900" b="1" dirty="0">
                <a:latin typeface="Open Sans"/>
                <a:ea typeface="Open Sans"/>
                <a:cs typeface="Open Sans"/>
                <a:sym typeface="Open Sans"/>
              </a:rPr>
              <a:t>Purpose of the new database</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US" sz="1200" dirty="0"/>
              <a:t>Employee information of the ABC Corp is currently maintained on a shared spreadsheet. However, as the company has grown at a significant past and expected for the next 5 years, a new database deemed to be beneficial for access control of the information.</a:t>
            </a:r>
            <a:endParaRPr sz="1200" dirty="0"/>
          </a:p>
          <a:p>
            <a:pPr marL="0" lvl="0" indent="0" algn="l" rtl="0">
              <a:lnSpc>
                <a:spcPct val="100000"/>
              </a:lnSpc>
              <a:spcBef>
                <a:spcPts val="0"/>
              </a:spcBef>
              <a:spcAft>
                <a:spcPts val="0"/>
              </a:spcAft>
              <a:buClr>
                <a:schemeClr val="dk1"/>
              </a:buClr>
              <a:buSzPts val="1100"/>
              <a:buFont typeface="Arial"/>
              <a:buNone/>
            </a:pP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Data to be stored</a:t>
            </a:r>
          </a:p>
          <a:p>
            <a:pPr lvl="1" indent="-349250">
              <a:spcBef>
                <a:spcPts val="0"/>
              </a:spcBef>
              <a:buSzPts val="1900"/>
              <a:buFont typeface="Arial" panose="020B0604020202020204" pitchFamily="34" charset="0"/>
              <a:buChar char="•"/>
            </a:pPr>
            <a:r>
              <a:rPr lang="en-US" sz="1200" dirty="0"/>
              <a:t>Employee ID</a:t>
            </a:r>
          </a:p>
          <a:p>
            <a:pPr lvl="1" indent="-349250">
              <a:spcBef>
                <a:spcPts val="0"/>
              </a:spcBef>
              <a:buSzPts val="1900"/>
              <a:buFont typeface="Arial" panose="020B0604020202020204" pitchFamily="34" charset="0"/>
              <a:buChar char="•"/>
            </a:pPr>
            <a:r>
              <a:rPr lang="en-US" sz="1200" dirty="0"/>
              <a:t>Employee Name</a:t>
            </a:r>
          </a:p>
          <a:p>
            <a:pPr lvl="1" indent="-349250">
              <a:spcBef>
                <a:spcPts val="0"/>
              </a:spcBef>
              <a:buSzPts val="1900"/>
              <a:buFont typeface="Arial" panose="020B0604020202020204" pitchFamily="34" charset="0"/>
              <a:buChar char="•"/>
            </a:pPr>
            <a:r>
              <a:rPr lang="en-US" sz="1200" dirty="0"/>
              <a:t>Email</a:t>
            </a:r>
          </a:p>
          <a:p>
            <a:pPr lvl="1" indent="-349250">
              <a:spcBef>
                <a:spcPts val="0"/>
              </a:spcBef>
              <a:buSzPts val="1900"/>
              <a:buFont typeface="Arial" panose="020B0604020202020204" pitchFamily="34" charset="0"/>
              <a:buChar char="•"/>
            </a:pPr>
            <a:r>
              <a:rPr lang="en-US" sz="1200" dirty="0"/>
              <a:t>Hire Date</a:t>
            </a:r>
          </a:p>
          <a:p>
            <a:pPr lvl="1" indent="-349250">
              <a:spcBef>
                <a:spcPts val="0"/>
              </a:spcBef>
              <a:buSzPts val="1900"/>
              <a:buFont typeface="Arial" panose="020B0604020202020204" pitchFamily="34" charset="0"/>
              <a:buChar char="•"/>
            </a:pPr>
            <a:r>
              <a:rPr lang="en-US" sz="1200" dirty="0"/>
              <a:t>Job Title</a:t>
            </a:r>
          </a:p>
          <a:p>
            <a:pPr lvl="1" indent="-349250">
              <a:spcBef>
                <a:spcPts val="0"/>
              </a:spcBef>
              <a:buSzPts val="1900"/>
              <a:buFont typeface="Arial" panose="020B0604020202020204" pitchFamily="34" charset="0"/>
              <a:buChar char="•"/>
            </a:pPr>
            <a:r>
              <a:rPr lang="en-US" sz="1200" dirty="0"/>
              <a:t>Salary</a:t>
            </a:r>
          </a:p>
          <a:p>
            <a:pPr lvl="1" indent="-349250">
              <a:spcBef>
                <a:spcPts val="0"/>
              </a:spcBef>
              <a:buSzPts val="1900"/>
              <a:buFont typeface="Arial" panose="020B0604020202020204" pitchFamily="34" charset="0"/>
              <a:buChar char="•"/>
            </a:pPr>
            <a:r>
              <a:rPr lang="en-US" sz="1200" dirty="0"/>
              <a:t>Department</a:t>
            </a:r>
          </a:p>
          <a:p>
            <a:pPr lvl="1" indent="-349250">
              <a:spcBef>
                <a:spcPts val="0"/>
              </a:spcBef>
              <a:buSzPts val="1900"/>
              <a:buFont typeface="Arial" panose="020B0604020202020204" pitchFamily="34" charset="0"/>
              <a:buChar char="•"/>
            </a:pPr>
            <a:r>
              <a:rPr lang="en-US" sz="1200" dirty="0"/>
              <a:t>Manager</a:t>
            </a:r>
          </a:p>
          <a:p>
            <a:pPr lvl="1" indent="-349250">
              <a:spcBef>
                <a:spcPts val="0"/>
              </a:spcBef>
              <a:buSzPts val="1900"/>
              <a:buFont typeface="Arial" panose="020B0604020202020204" pitchFamily="34" charset="0"/>
              <a:buChar char="•"/>
            </a:pPr>
            <a:r>
              <a:rPr lang="en-US" sz="1200" dirty="0"/>
              <a:t>Starting Date</a:t>
            </a:r>
          </a:p>
          <a:p>
            <a:pPr lvl="1" indent="-349250">
              <a:spcBef>
                <a:spcPts val="0"/>
              </a:spcBef>
              <a:buSzPts val="1900"/>
              <a:buFont typeface="Arial" panose="020B0604020202020204" pitchFamily="34" charset="0"/>
              <a:buChar char="•"/>
            </a:pPr>
            <a:r>
              <a:rPr lang="en-US" sz="1200" dirty="0"/>
              <a:t>End Date</a:t>
            </a:r>
          </a:p>
          <a:p>
            <a:pPr lvl="1" indent="-349250">
              <a:spcBef>
                <a:spcPts val="0"/>
              </a:spcBef>
              <a:buSzPts val="1900"/>
              <a:buFont typeface="Arial" panose="020B0604020202020204" pitchFamily="34" charset="0"/>
              <a:buChar char="•"/>
            </a:pPr>
            <a:r>
              <a:rPr lang="en-US" sz="1200" dirty="0"/>
              <a:t>Location</a:t>
            </a:r>
          </a:p>
          <a:p>
            <a:pPr lvl="1" indent="-349250">
              <a:spcBef>
                <a:spcPts val="0"/>
              </a:spcBef>
              <a:buSzPts val="1900"/>
              <a:buFont typeface="Arial" panose="020B0604020202020204" pitchFamily="34" charset="0"/>
              <a:buChar char="•"/>
            </a:pPr>
            <a:r>
              <a:rPr lang="en-US" sz="1200" dirty="0"/>
              <a:t>Address</a:t>
            </a:r>
          </a:p>
          <a:p>
            <a:pPr lvl="1" indent="-349250">
              <a:spcBef>
                <a:spcPts val="0"/>
              </a:spcBef>
              <a:buSzPts val="1900"/>
              <a:buFont typeface="Arial" panose="020B0604020202020204" pitchFamily="34" charset="0"/>
              <a:buChar char="•"/>
            </a:pPr>
            <a:r>
              <a:rPr lang="en-US" sz="1200" dirty="0"/>
              <a:t>City</a:t>
            </a:r>
          </a:p>
          <a:p>
            <a:pPr lvl="1" indent="-349250">
              <a:spcBef>
                <a:spcPts val="0"/>
              </a:spcBef>
              <a:buSzPts val="1900"/>
              <a:buFont typeface="Arial" panose="020B0604020202020204" pitchFamily="34" charset="0"/>
              <a:buChar char="•"/>
            </a:pPr>
            <a:r>
              <a:rPr lang="en-US" sz="1200" dirty="0"/>
              <a:t>State</a:t>
            </a:r>
          </a:p>
          <a:p>
            <a:pPr lvl="1" indent="-349250">
              <a:spcBef>
                <a:spcPts val="0"/>
              </a:spcBef>
              <a:buSzPts val="1900"/>
              <a:buFont typeface="Arial" panose="020B0604020202020204" pitchFamily="34" charset="0"/>
              <a:buChar char="•"/>
            </a:pPr>
            <a:r>
              <a:rPr lang="en-US" sz="1200" dirty="0"/>
              <a:t>Education Level</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Who will own/manage data</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200" dirty="0"/>
              <a:t>Human Resources will be the primary focal point for this Employee dataset</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Who will have access to database</a:t>
            </a:r>
            <a:endParaRPr sz="1900" b="1" dirty="0">
              <a:latin typeface="Open Sans"/>
              <a:ea typeface="Open Sans"/>
              <a:cs typeface="Open Sans"/>
              <a:sym typeface="Open Sans"/>
            </a:endParaRPr>
          </a:p>
          <a:p>
            <a:pPr indent="0">
              <a:buClr>
                <a:schemeClr val="dk1"/>
              </a:buClr>
              <a:buSzPts val="1100"/>
              <a:buNone/>
            </a:pPr>
            <a:r>
              <a:rPr lang="en-US" altLang="ko-KR" sz="1200" dirty="0"/>
              <a:t>Employee with a domain login will be able to access the database but without the salary information. Access to the information is restricted to HR and management level employees only.</a:t>
            </a:r>
            <a:endParaRPr lang="en-US" altLang="ko-KR" sz="1900" dirty="0"/>
          </a:p>
          <a:p>
            <a:pPr marL="457200" lvl="0" indent="0" algn="l" rtl="0">
              <a:spcBef>
                <a:spcPts val="0"/>
              </a:spcBef>
              <a:spcAft>
                <a:spcPts val="0"/>
              </a:spcAft>
              <a:buClr>
                <a:schemeClr val="dk1"/>
              </a:buClr>
              <a:buSzPts val="1100"/>
              <a:buFont typeface="Arial"/>
              <a:buNone/>
            </a:pPr>
            <a:endParaRPr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Business Requirement</a:t>
            </a:r>
            <a:endParaRPr/>
          </a:p>
        </p:txBody>
      </p:sp>
      <p:sp>
        <p:nvSpPr>
          <p:cNvPr id="219" name="Google Shape;219;p5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Estimated size of database</a:t>
            </a:r>
            <a:endParaRPr sz="1900" b="1" dirty="0">
              <a:latin typeface="Open Sans"/>
              <a:ea typeface="Open Sans"/>
              <a:cs typeface="Open Sans"/>
              <a:sym typeface="Open Sans"/>
            </a:endParaRPr>
          </a:p>
          <a:p>
            <a:pPr marL="447675" lvl="0" indent="0" algn="l" rtl="0">
              <a:spcBef>
                <a:spcPts val="0"/>
              </a:spcBef>
              <a:spcAft>
                <a:spcPts val="0"/>
              </a:spcAft>
              <a:buNone/>
            </a:pPr>
            <a:endParaRPr lang="en-US" sz="1200" dirty="0"/>
          </a:p>
          <a:p>
            <a:pPr marL="447675" lvl="0" indent="0" algn="l" rtl="0">
              <a:spcBef>
                <a:spcPts val="0"/>
              </a:spcBef>
              <a:spcAft>
                <a:spcPts val="0"/>
              </a:spcAft>
              <a:buNone/>
            </a:pPr>
            <a:r>
              <a:rPr lang="en-US" sz="1200" dirty="0"/>
              <a:t>Based on the excel spreadsheet </a:t>
            </a:r>
            <a:r>
              <a:rPr lang="en-US" sz="1200" dirty="0" err="1"/>
              <a:t>hr</a:t>
            </a:r>
            <a:r>
              <a:rPr lang="en-US" sz="1200" dirty="0"/>
              <a:t>-dataset, 206 rows are contained including the index row.</a:t>
            </a:r>
            <a:endParaRPr sz="12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Estimated annual growth</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200" dirty="0"/>
              <a:t>The company has grown from 10 employees to 200 in only 6 months and it is projected to have 20% growth a year for the upcoming 5 years.</a:t>
            </a:r>
            <a:endParaRPr sz="1900" b="1" dirty="0">
              <a:latin typeface="Open Sans"/>
              <a:ea typeface="Open Sans"/>
              <a:cs typeface="Open Sans"/>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Is any of the data sensitive/restricted</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200" dirty="0"/>
              <a:t>As mentioned previously, employees with a domain login will have ready only access to the database, however the salary information is considered as sensitive and restricted for limited number of personnel.</a:t>
            </a:r>
            <a:endParaRPr sz="1900" b="1" dirty="0">
              <a:latin typeface="Open Sans"/>
              <a:ea typeface="Open Sans"/>
              <a:cs typeface="Open Sans"/>
              <a:sym typeface="Open Sans"/>
            </a:endParaRPr>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 retention and backup requirements</a:t>
            </a:r>
            <a:endParaRPr sz="1900" b="1" dirty="0">
              <a:latin typeface="Open Sans"/>
              <a:ea typeface="Open Sans"/>
              <a:cs typeface="Open Sans"/>
              <a:sym typeface="Open Sans"/>
            </a:endParaRPr>
          </a:p>
          <a:p>
            <a:pPr marL="457200" lvl="0" indent="0" algn="l" rtl="0">
              <a:lnSpc>
                <a:spcPct val="100000"/>
              </a:lnSpc>
              <a:spcBef>
                <a:spcPts val="0"/>
              </a:spcBef>
              <a:spcAft>
                <a:spcPts val="0"/>
              </a:spcAft>
              <a:buNone/>
            </a:pPr>
            <a:endParaRPr lang="en-US" sz="1200" dirty="0"/>
          </a:p>
          <a:p>
            <a:pPr marL="457200" lvl="0" indent="0" algn="l" rtl="0">
              <a:lnSpc>
                <a:spcPct val="100000"/>
              </a:lnSpc>
              <a:spcBef>
                <a:spcPts val="0"/>
              </a:spcBef>
              <a:spcAft>
                <a:spcPts val="0"/>
              </a:spcAft>
              <a:buNone/>
            </a:pPr>
            <a:r>
              <a:rPr lang="en-US" sz="1200" dirty="0"/>
              <a:t>There is a federal regulations to maintain this data for at least 7 years. As this is business critical data, it needs to be backed up properly.</a:t>
            </a:r>
            <a:endParaRPr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25" name="Google Shape;225;p58"/>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Justification for the new database</a:t>
            </a:r>
            <a:endParaRPr sz="1900" b="1" dirty="0">
              <a:latin typeface="Open Sans"/>
              <a:ea typeface="Open Sans"/>
              <a:cs typeface="Open Sans"/>
              <a:sym typeface="Open Sans"/>
            </a:endParaRPr>
          </a:p>
          <a:p>
            <a:pPr lvl="0" indent="0" algn="l" rtl="0">
              <a:lnSpc>
                <a:spcPct val="100000"/>
              </a:lnSpc>
              <a:spcBef>
                <a:spcPts val="1600"/>
              </a:spcBef>
              <a:spcAft>
                <a:spcPts val="0"/>
              </a:spcAft>
              <a:buNone/>
            </a:pPr>
            <a:r>
              <a:rPr lang="en-US" sz="1200" dirty="0"/>
              <a:t>This</a:t>
            </a:r>
            <a:r>
              <a:rPr lang="ko-KR" altLang="en-US" sz="1200" dirty="0"/>
              <a:t> </a:t>
            </a:r>
            <a:r>
              <a:rPr lang="en-US" altLang="ko-KR" sz="1200" dirty="0"/>
              <a:t>database</a:t>
            </a:r>
            <a:r>
              <a:rPr lang="ko-KR" altLang="en-US" sz="1200" dirty="0"/>
              <a:t> </a:t>
            </a:r>
            <a:r>
              <a:rPr lang="en-US" altLang="ko-KR" sz="1200" dirty="0"/>
              <a:t>will</a:t>
            </a:r>
            <a:r>
              <a:rPr lang="ko-KR" altLang="en-US" sz="1200" dirty="0"/>
              <a:t> </a:t>
            </a:r>
            <a:r>
              <a:rPr lang="en-US" altLang="ko-KR" sz="1200" dirty="0"/>
              <a:t>function as a new storage system for the company. Maintaining a database will be beneficial as more data will be added as the company grows over time</a:t>
            </a:r>
          </a:p>
          <a:p>
            <a:pPr lvl="0" indent="0" algn="l" rtl="0">
              <a:lnSpc>
                <a:spcPct val="100000"/>
              </a:lnSpc>
              <a:spcBef>
                <a:spcPts val="1600"/>
              </a:spcBef>
              <a:spcAft>
                <a:spcPts val="0"/>
              </a:spcAft>
              <a:buNone/>
            </a:pPr>
            <a:r>
              <a:rPr lang="en-US" sz="1200" dirty="0"/>
              <a:t>Database offers a systematic way to maintain data integrity and data security</a:t>
            </a:r>
            <a:endParaRPr sz="12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Database objects</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200" dirty="0"/>
              <a:t>Tables: employee, job, employee salary, employee job history, office, department, state, city</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Data ingestion</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200" dirty="0"/>
              <a:t>ETL is the suitable data ingestion method to be implemented based on the information provided.</a:t>
            </a:r>
            <a:endParaRPr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Architect Technical Requirement</a:t>
            </a:r>
            <a:endParaRPr/>
          </a:p>
        </p:txBody>
      </p:sp>
      <p:sp>
        <p:nvSpPr>
          <p:cNvPr id="231" name="Google Shape;231;p59"/>
          <p:cNvSpPr txBox="1">
            <a:spLocks noGrp="1"/>
          </p:cNvSpPr>
          <p:nvPr>
            <p:ph type="body" idx="1"/>
          </p:nvPr>
        </p:nvSpPr>
        <p:spPr>
          <a:xfrm>
            <a:off x="264950" y="2253724"/>
            <a:ext cx="7242600" cy="5782445"/>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Data governance (Ownership and User access)</a:t>
            </a:r>
            <a:endParaRPr sz="1900" b="1" dirty="0">
              <a:latin typeface="Open Sans"/>
              <a:ea typeface="Open Sans"/>
              <a:cs typeface="Open Sans"/>
              <a:sym typeface="Open Sans"/>
            </a:endParaRPr>
          </a:p>
          <a:p>
            <a:pPr indent="0">
              <a:lnSpc>
                <a:spcPct val="100000"/>
              </a:lnSpc>
              <a:spcBef>
                <a:spcPts val="1600"/>
              </a:spcBef>
              <a:buNone/>
            </a:pPr>
            <a:r>
              <a:rPr lang="en" sz="1200" b="1" dirty="0">
                <a:latin typeface="Open Sans"/>
                <a:ea typeface="Open Sans"/>
                <a:cs typeface="Open Sans"/>
                <a:sym typeface="Open Sans"/>
              </a:rPr>
              <a:t>Ownership: </a:t>
            </a:r>
            <a:r>
              <a:rPr lang="en-CA" altLang="ko-KR" sz="1200" dirty="0"/>
              <a:t>The management and HR employees will be provided with access to write the database table and will be the owner of this data.</a:t>
            </a:r>
            <a:endParaRPr sz="1200" dirty="0"/>
          </a:p>
          <a:p>
            <a:pPr marL="457200" lvl="0" indent="0" algn="l" rtl="0">
              <a:lnSpc>
                <a:spcPct val="100000"/>
              </a:lnSpc>
              <a:spcBef>
                <a:spcPts val="0"/>
              </a:spcBef>
              <a:spcAft>
                <a:spcPts val="0"/>
              </a:spcAft>
              <a:buNone/>
            </a:pPr>
            <a:endParaRPr sz="1200" dirty="0"/>
          </a:p>
          <a:p>
            <a:pPr marL="457200" lvl="0" indent="0" algn="l" rtl="0">
              <a:lnSpc>
                <a:spcPct val="100000"/>
              </a:lnSpc>
              <a:spcBef>
                <a:spcPts val="0"/>
              </a:spcBef>
              <a:spcAft>
                <a:spcPts val="0"/>
              </a:spcAft>
              <a:buNone/>
            </a:pPr>
            <a:r>
              <a:rPr lang="en" sz="1200" b="1" dirty="0">
                <a:latin typeface="Open Sans"/>
                <a:ea typeface="Open Sans"/>
                <a:cs typeface="Open Sans"/>
                <a:sym typeface="Open Sans"/>
              </a:rPr>
              <a:t>User Access: </a:t>
            </a:r>
            <a:r>
              <a:rPr lang="en-US" sz="1200" dirty="0"/>
              <a:t>All employees with a domain login access will have ready-only access to the database tables.</a:t>
            </a:r>
            <a:endParaRPr sz="12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Scalability &amp; Flexibility considerations</a:t>
            </a:r>
            <a:endParaRPr sz="1900" b="1" dirty="0">
              <a:latin typeface="Open Sans"/>
              <a:ea typeface="Open Sans"/>
              <a:cs typeface="Open Sans"/>
              <a:sym typeface="Open Sans"/>
            </a:endParaRPr>
          </a:p>
          <a:p>
            <a:pPr marL="457200" lvl="0" indent="0" algn="l" rtl="0">
              <a:spcBef>
                <a:spcPts val="1600"/>
              </a:spcBef>
              <a:spcAft>
                <a:spcPts val="0"/>
              </a:spcAft>
              <a:buNone/>
            </a:pPr>
            <a:r>
              <a:rPr lang="en-US" sz="1200" dirty="0"/>
              <a:t>Data can be replicated into another server, in order to avoid data loss in case of failures.</a:t>
            </a: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Storage &amp; retention</a:t>
            </a: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200" b="1" dirty="0">
                <a:latin typeface="Open Sans"/>
                <a:ea typeface="Open Sans"/>
                <a:cs typeface="Open Sans"/>
                <a:sym typeface="Open Sans"/>
              </a:rPr>
              <a:t>Storage (disk or in-memory): </a:t>
            </a:r>
            <a:r>
              <a:rPr lang="en-US" sz="1200" dirty="0"/>
              <a:t>Databases are to be stored on a spinning disk by default</a:t>
            </a:r>
            <a:endParaRPr sz="1200" dirty="0"/>
          </a:p>
          <a:p>
            <a:pPr marL="457200" lvl="0" indent="0" algn="l" rtl="0">
              <a:lnSpc>
                <a:spcPct val="100000"/>
              </a:lnSpc>
              <a:spcBef>
                <a:spcPts val="0"/>
              </a:spcBef>
              <a:spcAft>
                <a:spcPts val="0"/>
              </a:spcAft>
              <a:buNone/>
            </a:pPr>
            <a:endParaRPr sz="1200" dirty="0"/>
          </a:p>
          <a:p>
            <a:pPr marL="457200" lvl="0" indent="0" algn="l" rtl="0">
              <a:lnSpc>
                <a:spcPct val="100000"/>
              </a:lnSpc>
              <a:spcBef>
                <a:spcPts val="0"/>
              </a:spcBef>
              <a:spcAft>
                <a:spcPts val="0"/>
              </a:spcAft>
              <a:buNone/>
            </a:pPr>
            <a:r>
              <a:rPr lang="en" sz="1200" b="1" dirty="0">
                <a:latin typeface="Open Sans"/>
                <a:ea typeface="Open Sans"/>
                <a:cs typeface="Open Sans"/>
                <a:sym typeface="Open Sans"/>
              </a:rPr>
              <a:t>Retention: </a:t>
            </a:r>
            <a:r>
              <a:rPr lang="en-US" sz="1200" dirty="0"/>
              <a:t>7 years of mandatory retention</a:t>
            </a:r>
            <a:endParaRPr sz="12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900" b="1" dirty="0">
                <a:latin typeface="Open Sans"/>
                <a:ea typeface="Open Sans"/>
                <a:cs typeface="Open Sans"/>
                <a:sym typeface="Open Sans"/>
              </a:rPr>
              <a:t>Backup</a:t>
            </a:r>
            <a:endParaRPr sz="1900" b="1" dirty="0">
              <a:latin typeface="Open Sans"/>
              <a:ea typeface="Open Sans"/>
              <a:cs typeface="Open Sans"/>
              <a:sym typeface="Open Sans"/>
            </a:endParaRPr>
          </a:p>
          <a:p>
            <a:pPr marL="457200" lvl="0" indent="0" algn="l" rtl="0">
              <a:spcBef>
                <a:spcPts val="1600"/>
              </a:spcBef>
              <a:spcAft>
                <a:spcPts val="0"/>
              </a:spcAft>
              <a:buNone/>
            </a:pPr>
            <a:r>
              <a:rPr lang="en-US" sz="1200" dirty="0"/>
              <a:t>As a priority level of critical, the backup will be conducted as a full backup 1x per week with incremental backup daily. This is because the information on this database is considered as business critical.</a:t>
            </a:r>
            <a:endParaRPr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Relational Database Design</a:t>
            </a:r>
            <a:endParaRPr sz="300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514</TotalTime>
  <Words>2556</Words>
  <Application>Microsoft Office PowerPoint</Application>
  <PresentationFormat>사용자 지정</PresentationFormat>
  <Paragraphs>236</Paragraphs>
  <Slides>30</Slides>
  <Notes>30</Notes>
  <HiddenSlides>0</HiddenSlides>
  <MMClips>0</MMClips>
  <ScaleCrop>false</ScaleCrop>
  <HeadingPairs>
    <vt:vector size="6" baseType="variant">
      <vt:variant>
        <vt:lpstr>사용한 글꼴</vt:lpstr>
      </vt:variant>
      <vt:variant>
        <vt:i4>5</vt:i4>
      </vt:variant>
      <vt:variant>
        <vt:lpstr>테마</vt:lpstr>
      </vt:variant>
      <vt:variant>
        <vt:i4>4</vt:i4>
      </vt:variant>
      <vt:variant>
        <vt:lpstr>슬라이드 제목</vt:lpstr>
      </vt:variant>
      <vt:variant>
        <vt:i4>30</vt:i4>
      </vt:variant>
    </vt:vector>
  </HeadingPairs>
  <TitlesOfParts>
    <vt:vector size="39" baseType="lpstr">
      <vt:lpstr>Open Sans Light</vt:lpstr>
      <vt:lpstr>Source Code Pro</vt:lpstr>
      <vt:lpstr>Open Sans</vt:lpstr>
      <vt:lpstr>Arial</vt:lpstr>
      <vt:lpstr>Helvetica Neue</vt:lpstr>
      <vt:lpstr>Simple Light</vt:lpstr>
      <vt:lpstr>Simple Light</vt:lpstr>
      <vt:lpstr>Simple Light</vt:lpstr>
      <vt:lpstr>White</vt:lpstr>
      <vt:lpstr>Tech ABC Corp - HR Database </vt:lpstr>
      <vt:lpstr>Business Scenario</vt:lpstr>
      <vt:lpstr>PowerPoint 프레젠테이션</vt:lpstr>
      <vt:lpstr>Step 1: Data Architecture Foundations</vt:lpstr>
      <vt:lpstr>Data Architect Business Requirement</vt:lpstr>
      <vt:lpstr>Data Architect Business Requirement</vt:lpstr>
      <vt:lpstr>Data Architect Technical Requirement</vt:lpstr>
      <vt:lpstr>Data Architect Technical Requirement</vt:lpstr>
      <vt:lpstr>PowerPoint 프레젠테이션</vt:lpstr>
      <vt:lpstr>Step 2: Relational Database Design</vt:lpstr>
      <vt:lpstr>ERD</vt:lpstr>
      <vt:lpstr>ERD</vt:lpstr>
      <vt:lpstr>ERD</vt:lpstr>
      <vt:lpstr>PowerPoint 프레젠테이션</vt:lpstr>
      <vt:lpstr>Step 3: Create A Physical Database</vt:lpstr>
      <vt:lpstr>DDL</vt:lpstr>
      <vt:lpstr>CRUD</vt:lpstr>
      <vt:lpstr>CRUD</vt:lpstr>
      <vt:lpstr>CRUD</vt:lpstr>
      <vt:lpstr>CRUD</vt:lpstr>
      <vt:lpstr>CRUD</vt:lpstr>
      <vt:lpstr>CRUD</vt:lpstr>
      <vt:lpstr>CRUD</vt:lpstr>
      <vt:lpstr>PowerPoint 프레젠테이션</vt:lpstr>
      <vt:lpstr>Step 4: Above and Beyond</vt:lpstr>
      <vt:lpstr>Standout Suggestion 1</vt:lpstr>
      <vt:lpstr>Standout Suggestion 2</vt:lpstr>
      <vt:lpstr>Standout Suggestion 3</vt:lpstr>
      <vt:lpstr>PowerPoint 프레젠테이션</vt:lpstr>
      <vt:lpstr>Additional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ABC Corp - HR Database </dc:title>
  <cp:lastModifiedBy>Jung Yoonseong</cp:lastModifiedBy>
  <cp:revision>24</cp:revision>
  <dcterms:modified xsi:type="dcterms:W3CDTF">2021-11-01T05:31:51Z</dcterms:modified>
</cp:coreProperties>
</file>